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52" r:id="rId2"/>
    <p:sldId id="369" r:id="rId3"/>
    <p:sldId id="362" r:id="rId4"/>
    <p:sldId id="361" r:id="rId5"/>
    <p:sldId id="364" r:id="rId6"/>
    <p:sldId id="353" r:id="rId7"/>
    <p:sldId id="354" r:id="rId8"/>
    <p:sldId id="355" r:id="rId9"/>
    <p:sldId id="356" r:id="rId10"/>
    <p:sldId id="357" r:id="rId11"/>
    <p:sldId id="358" r:id="rId12"/>
    <p:sldId id="359" r:id="rId13"/>
    <p:sldId id="351" r:id="rId14"/>
    <p:sldId id="321" r:id="rId15"/>
    <p:sldId id="322" r:id="rId16"/>
    <p:sldId id="360" r:id="rId17"/>
    <p:sldId id="323" r:id="rId18"/>
    <p:sldId id="313" r:id="rId19"/>
    <p:sldId id="343" r:id="rId20"/>
    <p:sldId id="344" r:id="rId21"/>
    <p:sldId id="345" r:id="rId22"/>
    <p:sldId id="346" r:id="rId23"/>
    <p:sldId id="347" r:id="rId24"/>
    <p:sldId id="329" r:id="rId25"/>
    <p:sldId id="326" r:id="rId26"/>
    <p:sldId id="368" r:id="rId27"/>
    <p:sldId id="327" r:id="rId28"/>
    <p:sldId id="365" r:id="rId29"/>
    <p:sldId id="330" r:id="rId30"/>
    <p:sldId id="366" r:id="rId31"/>
    <p:sldId id="331" r:id="rId32"/>
    <p:sldId id="367" r:id="rId33"/>
    <p:sldId id="333" r:id="rId34"/>
    <p:sldId id="334" r:id="rId35"/>
    <p:sldId id="335" r:id="rId36"/>
    <p:sldId id="337" r:id="rId37"/>
    <p:sldId id="339" r:id="rId38"/>
    <p:sldId id="341" r:id="rId39"/>
    <p:sldId id="314" r:id="rId40"/>
    <p:sldId id="315" r:id="rId41"/>
    <p:sldId id="317" r:id="rId42"/>
    <p:sldId id="278" r:id="rId43"/>
    <p:sldId id="277" r:id="rId44"/>
    <p:sldId id="319" r:id="rId45"/>
    <p:sldId id="34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mil" initials="S" lastIdx="1" clrIdx="0">
    <p:extLst>
      <p:ext uri="{19B8F6BF-5375-455C-9EA6-DF929625EA0E}">
        <p15:presenceInfo xmlns:p15="http://schemas.microsoft.com/office/powerpoint/2012/main" userId="Saum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115" d="100"/>
          <a:sy n="115" d="100"/>
        </p:scale>
        <p:origin x="11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2CAC0-687E-4FD8-8823-FDF630AD753E}" type="doc">
      <dgm:prSet loTypeId="urn:microsoft.com/office/officeart/2005/8/layout/arrow3" loCatId="relationship" qsTypeId="urn:microsoft.com/office/officeart/2005/8/quickstyle/3d5" qsCatId="3D" csTypeId="urn:microsoft.com/office/officeart/2005/8/colors/accent1_2" csCatId="accent1" phldr="1"/>
      <dgm:spPr/>
      <dgm:t>
        <a:bodyPr/>
        <a:lstStyle/>
        <a:p>
          <a:endParaRPr lang="en-US"/>
        </a:p>
      </dgm:t>
    </dgm:pt>
    <dgm:pt modelId="{46B62B5F-02E5-48AB-BF93-4353121F1619}">
      <dgm:prSet phldrT="[Text]"/>
      <dgm:spPr/>
      <dgm:t>
        <a:bodyPr/>
        <a:lstStyle/>
        <a:p>
          <a:r>
            <a:rPr lang="en-US" dirty="0" smtClean="0"/>
            <a:t>Logic</a:t>
          </a:r>
          <a:endParaRPr lang="en-US" dirty="0"/>
        </a:p>
      </dgm:t>
    </dgm:pt>
    <dgm:pt modelId="{2000BF6A-F77A-4B32-9B15-8C65EB0AB846}" type="parTrans" cxnId="{8CAC865E-5AF0-439A-894D-4EADF2B8CD87}">
      <dgm:prSet/>
      <dgm:spPr/>
      <dgm:t>
        <a:bodyPr/>
        <a:lstStyle/>
        <a:p>
          <a:endParaRPr lang="en-US"/>
        </a:p>
      </dgm:t>
    </dgm:pt>
    <dgm:pt modelId="{3B157F71-02A0-4658-9396-4528DF9C1B84}" type="sibTrans" cxnId="{8CAC865E-5AF0-439A-894D-4EADF2B8CD87}">
      <dgm:prSet/>
      <dgm:spPr/>
      <dgm:t>
        <a:bodyPr/>
        <a:lstStyle/>
        <a:p>
          <a:endParaRPr lang="en-US"/>
        </a:p>
      </dgm:t>
    </dgm:pt>
    <dgm:pt modelId="{11AAC57F-B688-4561-A586-D849B6A82380}">
      <dgm:prSet phldrT="[Text]"/>
      <dgm:spPr/>
      <dgm:t>
        <a:bodyPr/>
        <a:lstStyle/>
        <a:p>
          <a:r>
            <a:rPr lang="en-US" dirty="0" smtClean="0"/>
            <a:t>Values</a:t>
          </a:r>
          <a:endParaRPr lang="en-US" dirty="0"/>
        </a:p>
      </dgm:t>
    </dgm:pt>
    <dgm:pt modelId="{F76D6E8B-231F-4403-AFA1-C85F6F864A12}" type="parTrans" cxnId="{C8CE8B70-F66C-45F8-9F01-9C0447E26913}">
      <dgm:prSet/>
      <dgm:spPr/>
      <dgm:t>
        <a:bodyPr/>
        <a:lstStyle/>
        <a:p>
          <a:endParaRPr lang="en-US"/>
        </a:p>
      </dgm:t>
    </dgm:pt>
    <dgm:pt modelId="{BE9C6C82-C8D3-4CCD-B853-008FA358A3B8}" type="sibTrans" cxnId="{C8CE8B70-F66C-45F8-9F01-9C0447E26913}">
      <dgm:prSet/>
      <dgm:spPr/>
      <dgm:t>
        <a:bodyPr/>
        <a:lstStyle/>
        <a:p>
          <a:endParaRPr lang="en-US"/>
        </a:p>
      </dgm:t>
    </dgm:pt>
    <dgm:pt modelId="{A82583EA-3218-4A38-A1FB-95E4C080C562}" type="pres">
      <dgm:prSet presAssocID="{FB52CAC0-687E-4FD8-8823-FDF630AD753E}" presName="compositeShape" presStyleCnt="0">
        <dgm:presLayoutVars>
          <dgm:chMax val="2"/>
          <dgm:dir/>
          <dgm:resizeHandles val="exact"/>
        </dgm:presLayoutVars>
      </dgm:prSet>
      <dgm:spPr/>
      <dgm:t>
        <a:bodyPr/>
        <a:lstStyle/>
        <a:p>
          <a:endParaRPr lang="en-US"/>
        </a:p>
      </dgm:t>
    </dgm:pt>
    <dgm:pt modelId="{1E6E7CDC-50DC-4E0B-96D6-8410DF0419B7}" type="pres">
      <dgm:prSet presAssocID="{FB52CAC0-687E-4FD8-8823-FDF630AD753E}" presName="divider" presStyleLbl="fgShp" presStyleIdx="0" presStyleCnt="1"/>
      <dgm:spPr/>
    </dgm:pt>
    <dgm:pt modelId="{E9DBF073-7137-4F6B-B929-F99C3CC8A950}" type="pres">
      <dgm:prSet presAssocID="{46B62B5F-02E5-48AB-BF93-4353121F1619}" presName="downArrow" presStyleLbl="node1" presStyleIdx="0" presStyleCnt="2"/>
      <dgm:spPr/>
    </dgm:pt>
    <dgm:pt modelId="{5A2B3DB6-25AB-4721-807B-8F3B0FE129B9}" type="pres">
      <dgm:prSet presAssocID="{46B62B5F-02E5-48AB-BF93-4353121F1619}" presName="downArrowText" presStyleLbl="revTx" presStyleIdx="0" presStyleCnt="2">
        <dgm:presLayoutVars>
          <dgm:bulletEnabled val="1"/>
        </dgm:presLayoutVars>
      </dgm:prSet>
      <dgm:spPr/>
      <dgm:t>
        <a:bodyPr/>
        <a:lstStyle/>
        <a:p>
          <a:endParaRPr lang="en-US"/>
        </a:p>
      </dgm:t>
    </dgm:pt>
    <dgm:pt modelId="{61A60653-C8E1-4764-B3DE-EA02D1A5FD92}" type="pres">
      <dgm:prSet presAssocID="{11AAC57F-B688-4561-A586-D849B6A82380}" presName="upArrow" presStyleLbl="node1" presStyleIdx="1" presStyleCnt="2"/>
      <dgm:spPr/>
    </dgm:pt>
    <dgm:pt modelId="{781CBDE1-130D-4F2D-B1C2-E116E70A1552}" type="pres">
      <dgm:prSet presAssocID="{11AAC57F-B688-4561-A586-D849B6A82380}" presName="upArrowText" presStyleLbl="revTx" presStyleIdx="1" presStyleCnt="2">
        <dgm:presLayoutVars>
          <dgm:bulletEnabled val="1"/>
        </dgm:presLayoutVars>
      </dgm:prSet>
      <dgm:spPr/>
      <dgm:t>
        <a:bodyPr/>
        <a:lstStyle/>
        <a:p>
          <a:endParaRPr lang="en-US"/>
        </a:p>
      </dgm:t>
    </dgm:pt>
  </dgm:ptLst>
  <dgm:cxnLst>
    <dgm:cxn modelId="{4AA9E9D9-BF86-4FA1-9008-F8540285D75C}" type="presOf" srcId="{46B62B5F-02E5-48AB-BF93-4353121F1619}" destId="{5A2B3DB6-25AB-4721-807B-8F3B0FE129B9}" srcOrd="0" destOrd="0" presId="urn:microsoft.com/office/officeart/2005/8/layout/arrow3"/>
    <dgm:cxn modelId="{8CAC865E-5AF0-439A-894D-4EADF2B8CD87}" srcId="{FB52CAC0-687E-4FD8-8823-FDF630AD753E}" destId="{46B62B5F-02E5-48AB-BF93-4353121F1619}" srcOrd="0" destOrd="0" parTransId="{2000BF6A-F77A-4B32-9B15-8C65EB0AB846}" sibTransId="{3B157F71-02A0-4658-9396-4528DF9C1B84}"/>
    <dgm:cxn modelId="{5D9CB45E-CCD2-4E79-9FA8-AC9F57E5817C}" type="presOf" srcId="{11AAC57F-B688-4561-A586-D849B6A82380}" destId="{781CBDE1-130D-4F2D-B1C2-E116E70A1552}" srcOrd="0" destOrd="0" presId="urn:microsoft.com/office/officeart/2005/8/layout/arrow3"/>
    <dgm:cxn modelId="{CEE6925B-4373-45C9-BB0F-34DD2FA6D347}" type="presOf" srcId="{FB52CAC0-687E-4FD8-8823-FDF630AD753E}" destId="{A82583EA-3218-4A38-A1FB-95E4C080C562}" srcOrd="0" destOrd="0" presId="urn:microsoft.com/office/officeart/2005/8/layout/arrow3"/>
    <dgm:cxn modelId="{C8CE8B70-F66C-45F8-9F01-9C0447E26913}" srcId="{FB52CAC0-687E-4FD8-8823-FDF630AD753E}" destId="{11AAC57F-B688-4561-A586-D849B6A82380}" srcOrd="1" destOrd="0" parTransId="{F76D6E8B-231F-4403-AFA1-C85F6F864A12}" sibTransId="{BE9C6C82-C8D3-4CCD-B853-008FA358A3B8}"/>
    <dgm:cxn modelId="{B52F835F-7EF7-4764-B45A-C981175D80A4}" type="presParOf" srcId="{A82583EA-3218-4A38-A1FB-95E4C080C562}" destId="{1E6E7CDC-50DC-4E0B-96D6-8410DF0419B7}" srcOrd="0" destOrd="0" presId="urn:microsoft.com/office/officeart/2005/8/layout/arrow3"/>
    <dgm:cxn modelId="{43B78A59-5A8F-4DA2-A40E-9A9A05246143}" type="presParOf" srcId="{A82583EA-3218-4A38-A1FB-95E4C080C562}" destId="{E9DBF073-7137-4F6B-B929-F99C3CC8A950}" srcOrd="1" destOrd="0" presId="urn:microsoft.com/office/officeart/2005/8/layout/arrow3"/>
    <dgm:cxn modelId="{3D1CC642-D686-4AA9-B174-987E90A5E79C}" type="presParOf" srcId="{A82583EA-3218-4A38-A1FB-95E4C080C562}" destId="{5A2B3DB6-25AB-4721-807B-8F3B0FE129B9}" srcOrd="2" destOrd="0" presId="urn:microsoft.com/office/officeart/2005/8/layout/arrow3"/>
    <dgm:cxn modelId="{6DD0DC01-545E-478D-86DB-EDC50C7C508E}" type="presParOf" srcId="{A82583EA-3218-4A38-A1FB-95E4C080C562}" destId="{61A60653-C8E1-4764-B3DE-EA02D1A5FD92}" srcOrd="3" destOrd="0" presId="urn:microsoft.com/office/officeart/2005/8/layout/arrow3"/>
    <dgm:cxn modelId="{0D7718E0-E92D-4170-B97F-24162B39540F}" type="presParOf" srcId="{A82583EA-3218-4A38-A1FB-95E4C080C562}" destId="{781CBDE1-130D-4F2D-B1C2-E116E70A155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6E47C-155C-44AA-A96B-F9562A30502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2DC9E9D8-E344-417E-9543-4FA01EE276C6}">
      <dgm:prSet phldrT="[Text]"/>
      <dgm:spPr/>
      <dgm:t>
        <a:bodyPr/>
        <a:lstStyle/>
        <a:p>
          <a:r>
            <a:rPr lang="en-US" dirty="0" smtClean="0"/>
            <a:t>9:00 – Meeting Starts</a:t>
          </a:r>
        </a:p>
        <a:p>
          <a:r>
            <a:rPr lang="en-US" dirty="0" smtClean="0"/>
            <a:t>9:01 – Problem Identification</a:t>
          </a:r>
        </a:p>
        <a:p>
          <a:r>
            <a:rPr lang="en-US" dirty="0" smtClean="0"/>
            <a:t>9:10 – Discussion on Budget Planning</a:t>
          </a:r>
        </a:p>
        <a:p>
          <a:r>
            <a:rPr lang="en-US" dirty="0" smtClean="0"/>
            <a:t>9:20 – Presentation on Difficulties faced</a:t>
          </a:r>
          <a:endParaRPr lang="en-US" dirty="0"/>
        </a:p>
      </dgm:t>
    </dgm:pt>
    <dgm:pt modelId="{13DDFEF0-0646-408E-A4A9-9665882E565B}" type="parTrans" cxnId="{FA3C367C-7FD6-4E84-B96B-DC1FF4F21DD3}">
      <dgm:prSet/>
      <dgm:spPr/>
      <dgm:t>
        <a:bodyPr/>
        <a:lstStyle/>
        <a:p>
          <a:endParaRPr lang="en-US"/>
        </a:p>
      </dgm:t>
    </dgm:pt>
    <dgm:pt modelId="{30621BCB-5F55-42E8-A7D3-1153B066F061}" type="sibTrans" cxnId="{FA3C367C-7FD6-4E84-B96B-DC1FF4F21DD3}">
      <dgm:prSet/>
      <dgm:spPr/>
      <dgm:t>
        <a:bodyPr/>
        <a:lstStyle/>
        <a:p>
          <a:endParaRPr lang="en-US"/>
        </a:p>
      </dgm:t>
    </dgm:pt>
    <dgm:pt modelId="{06BF90B8-352E-4A4F-8EE6-1A68E0D80443}">
      <dgm:prSet phldrT="[Text]"/>
      <dgm:spPr/>
      <dgm:t>
        <a:bodyPr/>
        <a:lstStyle/>
        <a:p>
          <a:pPr algn="l"/>
          <a:r>
            <a:rPr lang="en-US" dirty="0" smtClean="0"/>
            <a:t>9:00 – Meeting Starts</a:t>
          </a:r>
        </a:p>
        <a:p>
          <a:pPr algn="l"/>
          <a:endParaRPr lang="en-US" dirty="0" smtClean="0"/>
        </a:p>
        <a:p>
          <a:pPr algn="ctr"/>
          <a:endParaRPr lang="en-US" dirty="0" smtClean="0"/>
        </a:p>
        <a:p>
          <a:pPr algn="ctr"/>
          <a:r>
            <a:rPr lang="hi-IN" dirty="0" smtClean="0"/>
            <a:t>चलिए देखते हैं क्या होता है</a:t>
          </a:r>
          <a:endParaRPr lang="en-US" dirty="0"/>
        </a:p>
      </dgm:t>
    </dgm:pt>
    <dgm:pt modelId="{B849AEBC-646A-49E7-8323-9246ED8D8CE0}" type="parTrans" cxnId="{2CF12E7A-E6D3-4F11-A607-6DA76CA54FD1}">
      <dgm:prSet/>
      <dgm:spPr/>
      <dgm:t>
        <a:bodyPr/>
        <a:lstStyle/>
        <a:p>
          <a:endParaRPr lang="en-US"/>
        </a:p>
      </dgm:t>
    </dgm:pt>
    <dgm:pt modelId="{A24F14CC-232F-41BB-8E5E-DE54CE54323F}" type="sibTrans" cxnId="{2CF12E7A-E6D3-4F11-A607-6DA76CA54FD1}">
      <dgm:prSet/>
      <dgm:spPr/>
      <dgm:t>
        <a:bodyPr/>
        <a:lstStyle/>
        <a:p>
          <a:endParaRPr lang="en-US"/>
        </a:p>
      </dgm:t>
    </dgm:pt>
    <dgm:pt modelId="{8F669ECC-4929-4B8A-9E4B-13BB283AAAF0}" type="pres">
      <dgm:prSet presAssocID="{E226E47C-155C-44AA-A96B-F9562A305024}" presName="Name0" presStyleCnt="0">
        <dgm:presLayoutVars>
          <dgm:chMax val="2"/>
          <dgm:chPref val="2"/>
          <dgm:animLvl val="lvl"/>
        </dgm:presLayoutVars>
      </dgm:prSet>
      <dgm:spPr/>
      <dgm:t>
        <a:bodyPr/>
        <a:lstStyle/>
        <a:p>
          <a:endParaRPr lang="en-US"/>
        </a:p>
      </dgm:t>
    </dgm:pt>
    <dgm:pt modelId="{DA1FBE31-88A8-42E3-B0E2-FA414B745F88}" type="pres">
      <dgm:prSet presAssocID="{E226E47C-155C-44AA-A96B-F9562A305024}" presName="LeftText" presStyleLbl="revTx" presStyleIdx="0" presStyleCnt="0">
        <dgm:presLayoutVars>
          <dgm:bulletEnabled val="1"/>
        </dgm:presLayoutVars>
      </dgm:prSet>
      <dgm:spPr/>
      <dgm:t>
        <a:bodyPr/>
        <a:lstStyle/>
        <a:p>
          <a:endParaRPr lang="en-US"/>
        </a:p>
      </dgm:t>
    </dgm:pt>
    <dgm:pt modelId="{CFCB0512-B974-4C70-B79A-8B3A18314FCD}" type="pres">
      <dgm:prSet presAssocID="{E226E47C-155C-44AA-A96B-F9562A305024}" presName="LeftNode" presStyleLbl="bgImgPlace1" presStyleIdx="0" presStyleCnt="2">
        <dgm:presLayoutVars>
          <dgm:chMax val="2"/>
          <dgm:chPref val="2"/>
        </dgm:presLayoutVars>
      </dgm:prSet>
      <dgm:spPr/>
      <dgm:t>
        <a:bodyPr/>
        <a:lstStyle/>
        <a:p>
          <a:endParaRPr lang="en-US"/>
        </a:p>
      </dgm:t>
    </dgm:pt>
    <dgm:pt modelId="{BC48D95C-D129-474A-95C8-877043EDF7C4}" type="pres">
      <dgm:prSet presAssocID="{E226E47C-155C-44AA-A96B-F9562A305024}" presName="RightText" presStyleLbl="revTx" presStyleIdx="0" presStyleCnt="0">
        <dgm:presLayoutVars>
          <dgm:bulletEnabled val="1"/>
        </dgm:presLayoutVars>
      </dgm:prSet>
      <dgm:spPr/>
      <dgm:t>
        <a:bodyPr/>
        <a:lstStyle/>
        <a:p>
          <a:endParaRPr lang="en-US"/>
        </a:p>
      </dgm:t>
    </dgm:pt>
    <dgm:pt modelId="{A9138300-0F42-4E31-A66E-F8CD3B576645}" type="pres">
      <dgm:prSet presAssocID="{E226E47C-155C-44AA-A96B-F9562A305024}" presName="RightNode" presStyleLbl="bgImgPlace1" presStyleIdx="1" presStyleCnt="2">
        <dgm:presLayoutVars>
          <dgm:chMax val="0"/>
          <dgm:chPref val="0"/>
        </dgm:presLayoutVars>
      </dgm:prSet>
      <dgm:spPr/>
      <dgm:t>
        <a:bodyPr/>
        <a:lstStyle/>
        <a:p>
          <a:endParaRPr lang="en-US"/>
        </a:p>
      </dgm:t>
    </dgm:pt>
    <dgm:pt modelId="{14D121C6-EAF4-456F-82CB-8E5C49171E5D}" type="pres">
      <dgm:prSet presAssocID="{E226E47C-155C-44AA-A96B-F9562A305024}" presName="TopArrow" presStyleLbl="node1" presStyleIdx="0" presStyleCnt="2" custFlipVert="1" custScaleX="8696" custScaleY="21305" custLinFactX="100000" custLinFactNeighborX="155441" custLinFactNeighborY="-89676"/>
      <dgm:spPr/>
    </dgm:pt>
    <dgm:pt modelId="{BE995518-4B87-451C-A89D-1CE9625F069A}" type="pres">
      <dgm:prSet presAssocID="{E226E47C-155C-44AA-A96B-F9562A305024}" presName="BottomArrow" presStyleLbl="node1" presStyleIdx="1" presStyleCnt="2" custFlipVert="1" custScaleX="9150" custScaleY="3701" custLinFactX="100000" custLinFactY="15230" custLinFactNeighborX="151103" custLinFactNeighborY="100000"/>
      <dgm:spPr/>
    </dgm:pt>
  </dgm:ptLst>
  <dgm:cxnLst>
    <dgm:cxn modelId="{FA3C367C-7FD6-4E84-B96B-DC1FF4F21DD3}" srcId="{E226E47C-155C-44AA-A96B-F9562A305024}" destId="{2DC9E9D8-E344-417E-9543-4FA01EE276C6}" srcOrd="0" destOrd="0" parTransId="{13DDFEF0-0646-408E-A4A9-9665882E565B}" sibTransId="{30621BCB-5F55-42E8-A7D3-1153B066F061}"/>
    <dgm:cxn modelId="{9F877C4C-1410-43B4-A7EB-7F86FCD7FD58}" type="presOf" srcId="{06BF90B8-352E-4A4F-8EE6-1A68E0D80443}" destId="{A9138300-0F42-4E31-A66E-F8CD3B576645}" srcOrd="1" destOrd="0" presId="urn:microsoft.com/office/officeart/2009/layout/ReverseList"/>
    <dgm:cxn modelId="{2CF12E7A-E6D3-4F11-A607-6DA76CA54FD1}" srcId="{E226E47C-155C-44AA-A96B-F9562A305024}" destId="{06BF90B8-352E-4A4F-8EE6-1A68E0D80443}" srcOrd="1" destOrd="0" parTransId="{B849AEBC-646A-49E7-8323-9246ED8D8CE0}" sibTransId="{A24F14CC-232F-41BB-8E5E-DE54CE54323F}"/>
    <dgm:cxn modelId="{D845525C-CAAE-4C4A-A30C-935F25FC9BE5}" type="presOf" srcId="{2DC9E9D8-E344-417E-9543-4FA01EE276C6}" destId="{DA1FBE31-88A8-42E3-B0E2-FA414B745F88}" srcOrd="0" destOrd="0" presId="urn:microsoft.com/office/officeart/2009/layout/ReverseList"/>
    <dgm:cxn modelId="{4350B840-A10F-4A10-A4F3-9227B8E04BD1}" type="presOf" srcId="{06BF90B8-352E-4A4F-8EE6-1A68E0D80443}" destId="{BC48D95C-D129-474A-95C8-877043EDF7C4}" srcOrd="0" destOrd="0" presId="urn:microsoft.com/office/officeart/2009/layout/ReverseList"/>
    <dgm:cxn modelId="{A2D38165-83F7-4B1D-B5FE-56A85A7C60B5}" type="presOf" srcId="{E226E47C-155C-44AA-A96B-F9562A305024}" destId="{8F669ECC-4929-4B8A-9E4B-13BB283AAAF0}" srcOrd="0" destOrd="0" presId="urn:microsoft.com/office/officeart/2009/layout/ReverseList"/>
    <dgm:cxn modelId="{41FE98D3-8E74-4AE5-A91B-147618169BC6}" type="presOf" srcId="{2DC9E9D8-E344-417E-9543-4FA01EE276C6}" destId="{CFCB0512-B974-4C70-B79A-8B3A18314FCD}" srcOrd="1" destOrd="0" presId="urn:microsoft.com/office/officeart/2009/layout/ReverseList"/>
    <dgm:cxn modelId="{0B37D901-184E-47B8-BD24-B905BB65F64D}" type="presParOf" srcId="{8F669ECC-4929-4B8A-9E4B-13BB283AAAF0}" destId="{DA1FBE31-88A8-42E3-B0E2-FA414B745F88}" srcOrd="0" destOrd="0" presId="urn:microsoft.com/office/officeart/2009/layout/ReverseList"/>
    <dgm:cxn modelId="{A1EC667C-896F-4E24-BE5B-53EB37BF86CD}" type="presParOf" srcId="{8F669ECC-4929-4B8A-9E4B-13BB283AAAF0}" destId="{CFCB0512-B974-4C70-B79A-8B3A18314FCD}" srcOrd="1" destOrd="0" presId="urn:microsoft.com/office/officeart/2009/layout/ReverseList"/>
    <dgm:cxn modelId="{742AB58A-DED1-49B6-A857-A5AB8922377D}" type="presParOf" srcId="{8F669ECC-4929-4B8A-9E4B-13BB283AAAF0}" destId="{BC48D95C-D129-474A-95C8-877043EDF7C4}" srcOrd="2" destOrd="0" presId="urn:microsoft.com/office/officeart/2009/layout/ReverseList"/>
    <dgm:cxn modelId="{B11049B6-28B0-406F-8B3F-D3111806B140}" type="presParOf" srcId="{8F669ECC-4929-4B8A-9E4B-13BB283AAAF0}" destId="{A9138300-0F42-4E31-A66E-F8CD3B576645}" srcOrd="3" destOrd="0" presId="urn:microsoft.com/office/officeart/2009/layout/ReverseList"/>
    <dgm:cxn modelId="{5B9AD340-2C70-41A8-BFF2-3A55C9331C6B}" type="presParOf" srcId="{8F669ECC-4929-4B8A-9E4B-13BB283AAAF0}" destId="{14D121C6-EAF4-456F-82CB-8E5C49171E5D}" srcOrd="4" destOrd="0" presId="urn:microsoft.com/office/officeart/2009/layout/ReverseList"/>
    <dgm:cxn modelId="{3DCCC408-EEE6-4A98-9C8E-FB98C39FC4E9}" type="presParOf" srcId="{8F669ECC-4929-4B8A-9E4B-13BB283AAAF0}" destId="{BE995518-4B87-451C-A89D-1CE9625F069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4CD51-DD58-4840-ACF4-3EA88C8C9718}"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n-US"/>
        </a:p>
      </dgm:t>
    </dgm:pt>
    <dgm:pt modelId="{4A5D0778-9E50-4FAA-92CA-6D297B2BD348}">
      <dgm:prSet phldrT="[Text]"/>
      <dgm:spPr/>
      <dgm:t>
        <a:bodyPr/>
        <a:lstStyle/>
        <a:p>
          <a:r>
            <a:rPr lang="en-US" dirty="0" smtClean="0"/>
            <a:t>Extraverts</a:t>
          </a:r>
        </a:p>
        <a:p>
          <a:r>
            <a:rPr lang="en-US" dirty="0" smtClean="0"/>
            <a:t>= E</a:t>
          </a:r>
          <a:endParaRPr lang="en-US" dirty="0"/>
        </a:p>
      </dgm:t>
    </dgm:pt>
    <dgm:pt modelId="{BCBB8094-4AB0-4EF9-ADA1-841453C6A65C}" type="parTrans" cxnId="{B1C11466-60CE-4C89-B8BF-D018E56057FC}">
      <dgm:prSet/>
      <dgm:spPr/>
      <dgm:t>
        <a:bodyPr/>
        <a:lstStyle/>
        <a:p>
          <a:endParaRPr lang="en-US"/>
        </a:p>
      </dgm:t>
    </dgm:pt>
    <dgm:pt modelId="{5074324E-C94E-4946-B519-198F56692572}" type="sibTrans" cxnId="{B1C11466-60CE-4C89-B8BF-D018E56057FC}">
      <dgm:prSet/>
      <dgm:spPr/>
      <dgm:t>
        <a:bodyPr/>
        <a:lstStyle/>
        <a:p>
          <a:endParaRPr lang="en-US"/>
        </a:p>
      </dgm:t>
    </dgm:pt>
    <dgm:pt modelId="{0DBEFB38-C623-422B-87D3-AAD3BD5C398F}">
      <dgm:prSet phldrT="[Text]"/>
      <dgm:spPr/>
      <dgm:t>
        <a:bodyPr/>
        <a:lstStyle/>
        <a:p>
          <a:r>
            <a:rPr lang="en-US" dirty="0" smtClean="0"/>
            <a:t>Introverts </a:t>
          </a:r>
        </a:p>
        <a:p>
          <a:r>
            <a:rPr lang="en-US" dirty="0" smtClean="0"/>
            <a:t>= I</a:t>
          </a:r>
          <a:endParaRPr lang="en-US" dirty="0"/>
        </a:p>
      </dgm:t>
    </dgm:pt>
    <dgm:pt modelId="{54157D31-1C60-4335-A3FA-D939F501EDE8}" type="sibTrans" cxnId="{7FC435B8-6DAC-4F45-907E-304DF3FCE74B}">
      <dgm:prSet/>
      <dgm:spPr/>
      <dgm:t>
        <a:bodyPr/>
        <a:lstStyle/>
        <a:p>
          <a:endParaRPr lang="en-US"/>
        </a:p>
      </dgm:t>
    </dgm:pt>
    <dgm:pt modelId="{F0E76BC4-68D3-4C07-BFC0-47C5946DEEA2}" type="parTrans" cxnId="{7FC435B8-6DAC-4F45-907E-304DF3FCE74B}">
      <dgm:prSet/>
      <dgm:spPr/>
      <dgm:t>
        <a:bodyPr/>
        <a:lstStyle/>
        <a:p>
          <a:endParaRPr lang="en-US"/>
        </a:p>
      </dgm:t>
    </dgm:pt>
    <dgm:pt modelId="{CC801B74-0D92-4622-824B-360D1F269EE8}">
      <dgm:prSet phldrT="[Text]"/>
      <dgm:spPr/>
      <dgm:t>
        <a:bodyPr/>
        <a:lstStyle/>
        <a:p>
          <a:r>
            <a:rPr lang="en-US" dirty="0" smtClean="0"/>
            <a:t>Sensors </a:t>
          </a:r>
        </a:p>
        <a:p>
          <a:r>
            <a:rPr lang="en-US" dirty="0" smtClean="0"/>
            <a:t>= S</a:t>
          </a:r>
          <a:endParaRPr lang="en-US" dirty="0"/>
        </a:p>
      </dgm:t>
    </dgm:pt>
    <dgm:pt modelId="{331879A6-E07E-4F28-94DA-2BB1C3C07090}" type="sibTrans" cxnId="{D31E5850-C9D3-4817-A5CE-6346265FD606}">
      <dgm:prSet/>
      <dgm:spPr/>
      <dgm:t>
        <a:bodyPr/>
        <a:lstStyle/>
        <a:p>
          <a:endParaRPr lang="en-US"/>
        </a:p>
      </dgm:t>
    </dgm:pt>
    <dgm:pt modelId="{CEE1D6C9-DC5D-44A6-8FF4-ADBC0ACB4F7C}" type="parTrans" cxnId="{D31E5850-C9D3-4817-A5CE-6346265FD606}">
      <dgm:prSet/>
      <dgm:spPr/>
      <dgm:t>
        <a:bodyPr/>
        <a:lstStyle/>
        <a:p>
          <a:endParaRPr lang="en-US"/>
        </a:p>
      </dgm:t>
    </dgm:pt>
    <dgm:pt modelId="{FC3D42AD-5B4E-4A88-A0EA-D34DDC35397B}">
      <dgm:prSet phldrT="[Text]"/>
      <dgm:spPr/>
      <dgm:t>
        <a:bodyPr/>
        <a:lstStyle/>
        <a:p>
          <a:r>
            <a:rPr lang="en-US" dirty="0" err="1" smtClean="0"/>
            <a:t>iNtuitives</a:t>
          </a:r>
          <a:endParaRPr lang="en-US" dirty="0" smtClean="0"/>
        </a:p>
        <a:p>
          <a:r>
            <a:rPr lang="en-US" dirty="0" smtClean="0"/>
            <a:t>= N</a:t>
          </a:r>
          <a:endParaRPr lang="en-US" dirty="0"/>
        </a:p>
      </dgm:t>
    </dgm:pt>
    <dgm:pt modelId="{746BB01B-744B-4E7C-AF70-C128DFEDD0BB}" type="sibTrans" cxnId="{E6247354-E7E6-41DF-AB13-5E677FCC7FB5}">
      <dgm:prSet/>
      <dgm:spPr/>
      <dgm:t>
        <a:bodyPr/>
        <a:lstStyle/>
        <a:p>
          <a:endParaRPr lang="en-US"/>
        </a:p>
      </dgm:t>
    </dgm:pt>
    <dgm:pt modelId="{46E93B6B-6711-4CC4-8B9E-687EE458C03B}" type="parTrans" cxnId="{E6247354-E7E6-41DF-AB13-5E677FCC7FB5}">
      <dgm:prSet/>
      <dgm:spPr/>
      <dgm:t>
        <a:bodyPr/>
        <a:lstStyle/>
        <a:p>
          <a:endParaRPr lang="en-US"/>
        </a:p>
      </dgm:t>
    </dgm:pt>
    <dgm:pt modelId="{2037EA3D-1169-4DB2-AFDB-4A1A1211D486}" type="pres">
      <dgm:prSet presAssocID="{FE24CD51-DD58-4840-ACF4-3EA88C8C9718}" presName="matrix" presStyleCnt="0">
        <dgm:presLayoutVars>
          <dgm:chMax val="1"/>
          <dgm:dir/>
          <dgm:resizeHandles val="exact"/>
        </dgm:presLayoutVars>
      </dgm:prSet>
      <dgm:spPr/>
      <dgm:t>
        <a:bodyPr/>
        <a:lstStyle/>
        <a:p>
          <a:endParaRPr lang="en-US"/>
        </a:p>
      </dgm:t>
    </dgm:pt>
    <dgm:pt modelId="{EBB330F6-913C-499A-9FEE-786E06BB425A}" type="pres">
      <dgm:prSet presAssocID="{FE24CD51-DD58-4840-ACF4-3EA88C8C9718}" presName="diamond" presStyleLbl="bgShp" presStyleIdx="0" presStyleCnt="1"/>
      <dgm:spPr/>
    </dgm:pt>
    <dgm:pt modelId="{E1B2447A-5F65-4F2D-B6A7-DEA3447EC05E}" type="pres">
      <dgm:prSet presAssocID="{FE24CD51-DD58-4840-ACF4-3EA88C8C9718}" presName="quad1" presStyleLbl="node1" presStyleIdx="0" presStyleCnt="4">
        <dgm:presLayoutVars>
          <dgm:chMax val="0"/>
          <dgm:chPref val="0"/>
          <dgm:bulletEnabled val="1"/>
        </dgm:presLayoutVars>
      </dgm:prSet>
      <dgm:spPr/>
      <dgm:t>
        <a:bodyPr/>
        <a:lstStyle/>
        <a:p>
          <a:endParaRPr lang="en-US"/>
        </a:p>
      </dgm:t>
    </dgm:pt>
    <dgm:pt modelId="{DA81EA7F-C606-426F-A033-52F1613EF065}" type="pres">
      <dgm:prSet presAssocID="{FE24CD51-DD58-4840-ACF4-3EA88C8C9718}" presName="quad2" presStyleLbl="node1" presStyleIdx="1" presStyleCnt="4">
        <dgm:presLayoutVars>
          <dgm:chMax val="0"/>
          <dgm:chPref val="0"/>
          <dgm:bulletEnabled val="1"/>
        </dgm:presLayoutVars>
      </dgm:prSet>
      <dgm:spPr/>
      <dgm:t>
        <a:bodyPr/>
        <a:lstStyle/>
        <a:p>
          <a:endParaRPr lang="en-US"/>
        </a:p>
      </dgm:t>
    </dgm:pt>
    <dgm:pt modelId="{152D6577-979D-441C-802B-07B063D7F33B}" type="pres">
      <dgm:prSet presAssocID="{FE24CD51-DD58-4840-ACF4-3EA88C8C9718}" presName="quad3" presStyleLbl="node1" presStyleIdx="2" presStyleCnt="4">
        <dgm:presLayoutVars>
          <dgm:chMax val="0"/>
          <dgm:chPref val="0"/>
          <dgm:bulletEnabled val="1"/>
        </dgm:presLayoutVars>
      </dgm:prSet>
      <dgm:spPr/>
      <dgm:t>
        <a:bodyPr/>
        <a:lstStyle/>
        <a:p>
          <a:endParaRPr lang="en-US"/>
        </a:p>
      </dgm:t>
    </dgm:pt>
    <dgm:pt modelId="{18161A2B-F9D9-4741-BA30-3080811ED5FB}" type="pres">
      <dgm:prSet presAssocID="{FE24CD51-DD58-4840-ACF4-3EA88C8C9718}" presName="quad4" presStyleLbl="node1" presStyleIdx="3" presStyleCnt="4">
        <dgm:presLayoutVars>
          <dgm:chMax val="0"/>
          <dgm:chPref val="0"/>
          <dgm:bulletEnabled val="1"/>
        </dgm:presLayoutVars>
      </dgm:prSet>
      <dgm:spPr/>
      <dgm:t>
        <a:bodyPr/>
        <a:lstStyle/>
        <a:p>
          <a:endParaRPr lang="en-US"/>
        </a:p>
      </dgm:t>
    </dgm:pt>
  </dgm:ptLst>
  <dgm:cxnLst>
    <dgm:cxn modelId="{AD55C3CC-9FA9-42AF-A608-9ED166249628}" type="presOf" srcId="{FE24CD51-DD58-4840-ACF4-3EA88C8C9718}" destId="{2037EA3D-1169-4DB2-AFDB-4A1A1211D486}" srcOrd="0" destOrd="0" presId="urn:microsoft.com/office/officeart/2005/8/layout/matrix3"/>
    <dgm:cxn modelId="{19DC8B25-AD23-4D93-87A5-B54682CB859C}" type="presOf" srcId="{4A5D0778-9E50-4FAA-92CA-6D297B2BD348}" destId="{E1B2447A-5F65-4F2D-B6A7-DEA3447EC05E}" srcOrd="0" destOrd="0" presId="urn:microsoft.com/office/officeart/2005/8/layout/matrix3"/>
    <dgm:cxn modelId="{7DB67A60-37ED-4F92-B6F5-008ADDC73C81}" type="presOf" srcId="{0DBEFB38-C623-422B-87D3-AAD3BD5C398F}" destId="{DA81EA7F-C606-426F-A033-52F1613EF065}" srcOrd="0" destOrd="0" presId="urn:microsoft.com/office/officeart/2005/8/layout/matrix3"/>
    <dgm:cxn modelId="{31F6926E-4F3F-49F1-BD95-FF21D5D09DAE}" type="presOf" srcId="{FC3D42AD-5B4E-4A88-A0EA-D34DDC35397B}" destId="{18161A2B-F9D9-4741-BA30-3080811ED5FB}" srcOrd="0" destOrd="0" presId="urn:microsoft.com/office/officeart/2005/8/layout/matrix3"/>
    <dgm:cxn modelId="{B1C11466-60CE-4C89-B8BF-D018E56057FC}" srcId="{FE24CD51-DD58-4840-ACF4-3EA88C8C9718}" destId="{4A5D0778-9E50-4FAA-92CA-6D297B2BD348}" srcOrd="0" destOrd="0" parTransId="{BCBB8094-4AB0-4EF9-ADA1-841453C6A65C}" sibTransId="{5074324E-C94E-4946-B519-198F56692572}"/>
    <dgm:cxn modelId="{830F44B0-0B74-439B-951C-2971E3918BE7}" type="presOf" srcId="{CC801B74-0D92-4622-824B-360D1F269EE8}" destId="{152D6577-979D-441C-802B-07B063D7F33B}" srcOrd="0" destOrd="0" presId="urn:microsoft.com/office/officeart/2005/8/layout/matrix3"/>
    <dgm:cxn modelId="{E6247354-E7E6-41DF-AB13-5E677FCC7FB5}" srcId="{FE24CD51-DD58-4840-ACF4-3EA88C8C9718}" destId="{FC3D42AD-5B4E-4A88-A0EA-D34DDC35397B}" srcOrd="3" destOrd="0" parTransId="{46E93B6B-6711-4CC4-8B9E-687EE458C03B}" sibTransId="{746BB01B-744B-4E7C-AF70-C128DFEDD0BB}"/>
    <dgm:cxn modelId="{7FC435B8-6DAC-4F45-907E-304DF3FCE74B}" srcId="{FE24CD51-DD58-4840-ACF4-3EA88C8C9718}" destId="{0DBEFB38-C623-422B-87D3-AAD3BD5C398F}" srcOrd="1" destOrd="0" parTransId="{F0E76BC4-68D3-4C07-BFC0-47C5946DEEA2}" sibTransId="{54157D31-1C60-4335-A3FA-D939F501EDE8}"/>
    <dgm:cxn modelId="{D31E5850-C9D3-4817-A5CE-6346265FD606}" srcId="{FE24CD51-DD58-4840-ACF4-3EA88C8C9718}" destId="{CC801B74-0D92-4622-824B-360D1F269EE8}" srcOrd="2" destOrd="0" parTransId="{CEE1D6C9-DC5D-44A6-8FF4-ADBC0ACB4F7C}" sibTransId="{331879A6-E07E-4F28-94DA-2BB1C3C07090}"/>
    <dgm:cxn modelId="{A4C990DA-2158-4936-A3AB-ECDF82A0B90F}" type="presParOf" srcId="{2037EA3D-1169-4DB2-AFDB-4A1A1211D486}" destId="{EBB330F6-913C-499A-9FEE-786E06BB425A}" srcOrd="0" destOrd="0" presId="urn:microsoft.com/office/officeart/2005/8/layout/matrix3"/>
    <dgm:cxn modelId="{AC9EE66E-1621-47A8-859D-0F0856DDFD52}" type="presParOf" srcId="{2037EA3D-1169-4DB2-AFDB-4A1A1211D486}" destId="{E1B2447A-5F65-4F2D-B6A7-DEA3447EC05E}" srcOrd="1" destOrd="0" presId="urn:microsoft.com/office/officeart/2005/8/layout/matrix3"/>
    <dgm:cxn modelId="{338E6A65-7F81-4C06-B643-31D10AF1FF33}" type="presParOf" srcId="{2037EA3D-1169-4DB2-AFDB-4A1A1211D486}" destId="{DA81EA7F-C606-426F-A033-52F1613EF065}" srcOrd="2" destOrd="0" presId="urn:microsoft.com/office/officeart/2005/8/layout/matrix3"/>
    <dgm:cxn modelId="{9F783C6C-24F8-4FFF-8863-2267A8CC3823}" type="presParOf" srcId="{2037EA3D-1169-4DB2-AFDB-4A1A1211D486}" destId="{152D6577-979D-441C-802B-07B063D7F33B}" srcOrd="3" destOrd="0" presId="urn:microsoft.com/office/officeart/2005/8/layout/matrix3"/>
    <dgm:cxn modelId="{832000EC-0DC7-4044-92BE-42A7D8A1EFD8}" type="presParOf" srcId="{2037EA3D-1169-4DB2-AFDB-4A1A1211D486}" destId="{18161A2B-F9D9-4741-BA30-3080811ED5F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24CD51-DD58-4840-ACF4-3EA88C8C9718}"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n-US"/>
        </a:p>
      </dgm:t>
    </dgm:pt>
    <dgm:pt modelId="{4A5D0778-9E50-4FAA-92CA-6D297B2BD348}">
      <dgm:prSet phldrT="[Text]"/>
      <dgm:spPr/>
      <dgm:t>
        <a:bodyPr/>
        <a:lstStyle/>
        <a:p>
          <a:r>
            <a:rPr lang="en-US" dirty="0" smtClean="0"/>
            <a:t>Thinkers</a:t>
          </a:r>
        </a:p>
        <a:p>
          <a:r>
            <a:rPr lang="en-US" dirty="0" smtClean="0"/>
            <a:t>= T</a:t>
          </a:r>
          <a:endParaRPr lang="en-US" dirty="0"/>
        </a:p>
      </dgm:t>
    </dgm:pt>
    <dgm:pt modelId="{BCBB8094-4AB0-4EF9-ADA1-841453C6A65C}" type="parTrans" cxnId="{B1C11466-60CE-4C89-B8BF-D018E56057FC}">
      <dgm:prSet/>
      <dgm:spPr/>
      <dgm:t>
        <a:bodyPr/>
        <a:lstStyle/>
        <a:p>
          <a:endParaRPr lang="en-US"/>
        </a:p>
      </dgm:t>
    </dgm:pt>
    <dgm:pt modelId="{5074324E-C94E-4946-B519-198F56692572}" type="sibTrans" cxnId="{B1C11466-60CE-4C89-B8BF-D018E56057FC}">
      <dgm:prSet/>
      <dgm:spPr/>
      <dgm:t>
        <a:bodyPr/>
        <a:lstStyle/>
        <a:p>
          <a:endParaRPr lang="en-US"/>
        </a:p>
      </dgm:t>
    </dgm:pt>
    <dgm:pt modelId="{0DBEFB38-C623-422B-87D3-AAD3BD5C398F}">
      <dgm:prSet phldrT="[Text]"/>
      <dgm:spPr/>
      <dgm:t>
        <a:bodyPr/>
        <a:lstStyle/>
        <a:p>
          <a:r>
            <a:rPr lang="en-US" dirty="0" smtClean="0"/>
            <a:t>Feelers</a:t>
          </a:r>
        </a:p>
        <a:p>
          <a:r>
            <a:rPr lang="en-US" dirty="0" smtClean="0"/>
            <a:t>= F</a:t>
          </a:r>
          <a:endParaRPr lang="en-US" dirty="0"/>
        </a:p>
      </dgm:t>
    </dgm:pt>
    <dgm:pt modelId="{F0E76BC4-68D3-4C07-BFC0-47C5946DEEA2}" type="parTrans" cxnId="{7FC435B8-6DAC-4F45-907E-304DF3FCE74B}">
      <dgm:prSet/>
      <dgm:spPr/>
      <dgm:t>
        <a:bodyPr/>
        <a:lstStyle/>
        <a:p>
          <a:endParaRPr lang="en-US"/>
        </a:p>
      </dgm:t>
    </dgm:pt>
    <dgm:pt modelId="{54157D31-1C60-4335-A3FA-D939F501EDE8}" type="sibTrans" cxnId="{7FC435B8-6DAC-4F45-907E-304DF3FCE74B}">
      <dgm:prSet/>
      <dgm:spPr/>
      <dgm:t>
        <a:bodyPr/>
        <a:lstStyle/>
        <a:p>
          <a:endParaRPr lang="en-US"/>
        </a:p>
      </dgm:t>
    </dgm:pt>
    <dgm:pt modelId="{CC801B74-0D92-4622-824B-360D1F269EE8}">
      <dgm:prSet phldrT="[Text]"/>
      <dgm:spPr/>
      <dgm:t>
        <a:bodyPr/>
        <a:lstStyle/>
        <a:p>
          <a:r>
            <a:rPr lang="en-US" dirty="0" smtClean="0"/>
            <a:t>Judgers</a:t>
          </a:r>
        </a:p>
        <a:p>
          <a:r>
            <a:rPr lang="en-US" dirty="0" smtClean="0"/>
            <a:t>= J</a:t>
          </a:r>
          <a:endParaRPr lang="en-US" dirty="0"/>
        </a:p>
      </dgm:t>
    </dgm:pt>
    <dgm:pt modelId="{CEE1D6C9-DC5D-44A6-8FF4-ADBC0ACB4F7C}" type="parTrans" cxnId="{D31E5850-C9D3-4817-A5CE-6346265FD606}">
      <dgm:prSet/>
      <dgm:spPr/>
      <dgm:t>
        <a:bodyPr/>
        <a:lstStyle/>
        <a:p>
          <a:endParaRPr lang="en-US"/>
        </a:p>
      </dgm:t>
    </dgm:pt>
    <dgm:pt modelId="{331879A6-E07E-4F28-94DA-2BB1C3C07090}" type="sibTrans" cxnId="{D31E5850-C9D3-4817-A5CE-6346265FD606}">
      <dgm:prSet/>
      <dgm:spPr/>
      <dgm:t>
        <a:bodyPr/>
        <a:lstStyle/>
        <a:p>
          <a:endParaRPr lang="en-US"/>
        </a:p>
      </dgm:t>
    </dgm:pt>
    <dgm:pt modelId="{FC3D42AD-5B4E-4A88-A0EA-D34DDC35397B}">
      <dgm:prSet phldrT="[Text]"/>
      <dgm:spPr/>
      <dgm:t>
        <a:bodyPr/>
        <a:lstStyle/>
        <a:p>
          <a:r>
            <a:rPr lang="en-US" dirty="0" smtClean="0"/>
            <a:t>Perceivers</a:t>
          </a:r>
        </a:p>
        <a:p>
          <a:r>
            <a:rPr lang="en-US" dirty="0" smtClean="0"/>
            <a:t>= P</a:t>
          </a:r>
          <a:endParaRPr lang="en-US" dirty="0"/>
        </a:p>
      </dgm:t>
    </dgm:pt>
    <dgm:pt modelId="{46E93B6B-6711-4CC4-8B9E-687EE458C03B}" type="parTrans" cxnId="{E6247354-E7E6-41DF-AB13-5E677FCC7FB5}">
      <dgm:prSet/>
      <dgm:spPr/>
      <dgm:t>
        <a:bodyPr/>
        <a:lstStyle/>
        <a:p>
          <a:endParaRPr lang="en-US"/>
        </a:p>
      </dgm:t>
    </dgm:pt>
    <dgm:pt modelId="{746BB01B-744B-4E7C-AF70-C128DFEDD0BB}" type="sibTrans" cxnId="{E6247354-E7E6-41DF-AB13-5E677FCC7FB5}">
      <dgm:prSet/>
      <dgm:spPr/>
      <dgm:t>
        <a:bodyPr/>
        <a:lstStyle/>
        <a:p>
          <a:endParaRPr lang="en-US"/>
        </a:p>
      </dgm:t>
    </dgm:pt>
    <dgm:pt modelId="{2037EA3D-1169-4DB2-AFDB-4A1A1211D486}" type="pres">
      <dgm:prSet presAssocID="{FE24CD51-DD58-4840-ACF4-3EA88C8C9718}" presName="matrix" presStyleCnt="0">
        <dgm:presLayoutVars>
          <dgm:chMax val="1"/>
          <dgm:dir/>
          <dgm:resizeHandles val="exact"/>
        </dgm:presLayoutVars>
      </dgm:prSet>
      <dgm:spPr/>
      <dgm:t>
        <a:bodyPr/>
        <a:lstStyle/>
        <a:p>
          <a:endParaRPr lang="en-US"/>
        </a:p>
      </dgm:t>
    </dgm:pt>
    <dgm:pt modelId="{EBB330F6-913C-499A-9FEE-786E06BB425A}" type="pres">
      <dgm:prSet presAssocID="{FE24CD51-DD58-4840-ACF4-3EA88C8C9718}" presName="diamond" presStyleLbl="bgShp" presStyleIdx="0" presStyleCnt="1"/>
      <dgm:spPr/>
    </dgm:pt>
    <dgm:pt modelId="{E1B2447A-5F65-4F2D-B6A7-DEA3447EC05E}" type="pres">
      <dgm:prSet presAssocID="{FE24CD51-DD58-4840-ACF4-3EA88C8C9718}" presName="quad1" presStyleLbl="node1" presStyleIdx="0" presStyleCnt="4">
        <dgm:presLayoutVars>
          <dgm:chMax val="0"/>
          <dgm:chPref val="0"/>
          <dgm:bulletEnabled val="1"/>
        </dgm:presLayoutVars>
      </dgm:prSet>
      <dgm:spPr/>
      <dgm:t>
        <a:bodyPr/>
        <a:lstStyle/>
        <a:p>
          <a:endParaRPr lang="en-US"/>
        </a:p>
      </dgm:t>
    </dgm:pt>
    <dgm:pt modelId="{DA81EA7F-C606-426F-A033-52F1613EF065}" type="pres">
      <dgm:prSet presAssocID="{FE24CD51-DD58-4840-ACF4-3EA88C8C9718}" presName="quad2" presStyleLbl="node1" presStyleIdx="1" presStyleCnt="4">
        <dgm:presLayoutVars>
          <dgm:chMax val="0"/>
          <dgm:chPref val="0"/>
          <dgm:bulletEnabled val="1"/>
        </dgm:presLayoutVars>
      </dgm:prSet>
      <dgm:spPr/>
      <dgm:t>
        <a:bodyPr/>
        <a:lstStyle/>
        <a:p>
          <a:endParaRPr lang="en-US"/>
        </a:p>
      </dgm:t>
    </dgm:pt>
    <dgm:pt modelId="{152D6577-979D-441C-802B-07B063D7F33B}" type="pres">
      <dgm:prSet presAssocID="{FE24CD51-DD58-4840-ACF4-3EA88C8C9718}" presName="quad3" presStyleLbl="node1" presStyleIdx="2" presStyleCnt="4">
        <dgm:presLayoutVars>
          <dgm:chMax val="0"/>
          <dgm:chPref val="0"/>
          <dgm:bulletEnabled val="1"/>
        </dgm:presLayoutVars>
      </dgm:prSet>
      <dgm:spPr/>
      <dgm:t>
        <a:bodyPr/>
        <a:lstStyle/>
        <a:p>
          <a:endParaRPr lang="en-US"/>
        </a:p>
      </dgm:t>
    </dgm:pt>
    <dgm:pt modelId="{18161A2B-F9D9-4741-BA30-3080811ED5FB}" type="pres">
      <dgm:prSet presAssocID="{FE24CD51-DD58-4840-ACF4-3EA88C8C9718}" presName="quad4" presStyleLbl="node1" presStyleIdx="3" presStyleCnt="4">
        <dgm:presLayoutVars>
          <dgm:chMax val="0"/>
          <dgm:chPref val="0"/>
          <dgm:bulletEnabled val="1"/>
        </dgm:presLayoutVars>
      </dgm:prSet>
      <dgm:spPr/>
      <dgm:t>
        <a:bodyPr/>
        <a:lstStyle/>
        <a:p>
          <a:endParaRPr lang="en-US"/>
        </a:p>
      </dgm:t>
    </dgm:pt>
  </dgm:ptLst>
  <dgm:cxnLst>
    <dgm:cxn modelId="{AD55C3CC-9FA9-42AF-A608-9ED166249628}" type="presOf" srcId="{FE24CD51-DD58-4840-ACF4-3EA88C8C9718}" destId="{2037EA3D-1169-4DB2-AFDB-4A1A1211D486}" srcOrd="0" destOrd="0" presId="urn:microsoft.com/office/officeart/2005/8/layout/matrix3"/>
    <dgm:cxn modelId="{19DC8B25-AD23-4D93-87A5-B54682CB859C}" type="presOf" srcId="{4A5D0778-9E50-4FAA-92CA-6D297B2BD348}" destId="{E1B2447A-5F65-4F2D-B6A7-DEA3447EC05E}" srcOrd="0" destOrd="0" presId="urn:microsoft.com/office/officeart/2005/8/layout/matrix3"/>
    <dgm:cxn modelId="{7DB67A60-37ED-4F92-B6F5-008ADDC73C81}" type="presOf" srcId="{0DBEFB38-C623-422B-87D3-AAD3BD5C398F}" destId="{DA81EA7F-C606-426F-A033-52F1613EF065}" srcOrd="0" destOrd="0" presId="urn:microsoft.com/office/officeart/2005/8/layout/matrix3"/>
    <dgm:cxn modelId="{31F6926E-4F3F-49F1-BD95-FF21D5D09DAE}" type="presOf" srcId="{FC3D42AD-5B4E-4A88-A0EA-D34DDC35397B}" destId="{18161A2B-F9D9-4741-BA30-3080811ED5FB}" srcOrd="0" destOrd="0" presId="urn:microsoft.com/office/officeart/2005/8/layout/matrix3"/>
    <dgm:cxn modelId="{B1C11466-60CE-4C89-B8BF-D018E56057FC}" srcId="{FE24CD51-DD58-4840-ACF4-3EA88C8C9718}" destId="{4A5D0778-9E50-4FAA-92CA-6D297B2BD348}" srcOrd="0" destOrd="0" parTransId="{BCBB8094-4AB0-4EF9-ADA1-841453C6A65C}" sibTransId="{5074324E-C94E-4946-B519-198F56692572}"/>
    <dgm:cxn modelId="{830F44B0-0B74-439B-951C-2971E3918BE7}" type="presOf" srcId="{CC801B74-0D92-4622-824B-360D1F269EE8}" destId="{152D6577-979D-441C-802B-07B063D7F33B}" srcOrd="0" destOrd="0" presId="urn:microsoft.com/office/officeart/2005/8/layout/matrix3"/>
    <dgm:cxn modelId="{E6247354-E7E6-41DF-AB13-5E677FCC7FB5}" srcId="{FE24CD51-DD58-4840-ACF4-3EA88C8C9718}" destId="{FC3D42AD-5B4E-4A88-A0EA-D34DDC35397B}" srcOrd="3" destOrd="0" parTransId="{46E93B6B-6711-4CC4-8B9E-687EE458C03B}" sibTransId="{746BB01B-744B-4E7C-AF70-C128DFEDD0BB}"/>
    <dgm:cxn modelId="{7FC435B8-6DAC-4F45-907E-304DF3FCE74B}" srcId="{FE24CD51-DD58-4840-ACF4-3EA88C8C9718}" destId="{0DBEFB38-C623-422B-87D3-AAD3BD5C398F}" srcOrd="1" destOrd="0" parTransId="{F0E76BC4-68D3-4C07-BFC0-47C5946DEEA2}" sibTransId="{54157D31-1C60-4335-A3FA-D939F501EDE8}"/>
    <dgm:cxn modelId="{D31E5850-C9D3-4817-A5CE-6346265FD606}" srcId="{FE24CD51-DD58-4840-ACF4-3EA88C8C9718}" destId="{CC801B74-0D92-4622-824B-360D1F269EE8}" srcOrd="2" destOrd="0" parTransId="{CEE1D6C9-DC5D-44A6-8FF4-ADBC0ACB4F7C}" sibTransId="{331879A6-E07E-4F28-94DA-2BB1C3C07090}"/>
    <dgm:cxn modelId="{A4C990DA-2158-4936-A3AB-ECDF82A0B90F}" type="presParOf" srcId="{2037EA3D-1169-4DB2-AFDB-4A1A1211D486}" destId="{EBB330F6-913C-499A-9FEE-786E06BB425A}" srcOrd="0" destOrd="0" presId="urn:microsoft.com/office/officeart/2005/8/layout/matrix3"/>
    <dgm:cxn modelId="{AC9EE66E-1621-47A8-859D-0F0856DDFD52}" type="presParOf" srcId="{2037EA3D-1169-4DB2-AFDB-4A1A1211D486}" destId="{E1B2447A-5F65-4F2D-B6A7-DEA3447EC05E}" srcOrd="1" destOrd="0" presId="urn:microsoft.com/office/officeart/2005/8/layout/matrix3"/>
    <dgm:cxn modelId="{338E6A65-7F81-4C06-B643-31D10AF1FF33}" type="presParOf" srcId="{2037EA3D-1169-4DB2-AFDB-4A1A1211D486}" destId="{DA81EA7F-C606-426F-A033-52F1613EF065}" srcOrd="2" destOrd="0" presId="urn:microsoft.com/office/officeart/2005/8/layout/matrix3"/>
    <dgm:cxn modelId="{9F783C6C-24F8-4FFF-8863-2267A8CC3823}" type="presParOf" srcId="{2037EA3D-1169-4DB2-AFDB-4A1A1211D486}" destId="{152D6577-979D-441C-802B-07B063D7F33B}" srcOrd="3" destOrd="0" presId="urn:microsoft.com/office/officeart/2005/8/layout/matrix3"/>
    <dgm:cxn modelId="{832000EC-0DC7-4044-92BE-42A7D8A1EFD8}" type="presParOf" srcId="{2037EA3D-1169-4DB2-AFDB-4A1A1211D486}" destId="{18161A2B-F9D9-4741-BA30-3080811ED5FB}"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E7CDC-50DC-4E0B-96D6-8410DF0419B7}">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9DBF073-7137-4F6B-B929-F99C3CC8A950}">
      <dsp:nvSpPr>
        <dsp:cNvPr id="0" name=""/>
        <dsp:cNvSpPr/>
      </dsp:nvSpPr>
      <dsp:spPr>
        <a:xfrm>
          <a:off x="731520" y="203200"/>
          <a:ext cx="1828800" cy="1625600"/>
        </a:xfrm>
        <a:prstGeom prst="downArrow">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A2B3DB6-25AB-4721-807B-8F3B0FE129B9}">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Logic</a:t>
          </a:r>
          <a:endParaRPr lang="en-US" sz="4000" kern="1200" dirty="0"/>
        </a:p>
      </dsp:txBody>
      <dsp:txXfrm>
        <a:off x="3230880" y="0"/>
        <a:ext cx="1950720" cy="1706880"/>
      </dsp:txXfrm>
    </dsp:sp>
    <dsp:sp modelId="{61A60653-C8E1-4764-B3DE-EA02D1A5FD92}">
      <dsp:nvSpPr>
        <dsp:cNvPr id="0" name=""/>
        <dsp:cNvSpPr/>
      </dsp:nvSpPr>
      <dsp:spPr>
        <a:xfrm>
          <a:off x="3535680" y="2235200"/>
          <a:ext cx="1828800" cy="1625600"/>
        </a:xfrm>
        <a:prstGeom prst="upArrow">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81CBDE1-130D-4F2D-B1C2-E116E70A1552}">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Values</a:t>
          </a:r>
          <a:endParaRPr lang="en-US" sz="4000" kern="1200" dirty="0"/>
        </a:p>
      </dsp:txBody>
      <dsp:txXfrm>
        <a:off x="914400" y="2357120"/>
        <a:ext cx="1950720" cy="17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B0512-B974-4C70-B79A-8B3A18314FCD}">
      <dsp:nvSpPr>
        <dsp:cNvPr id="0" name=""/>
        <dsp:cNvSpPr/>
      </dsp:nvSpPr>
      <dsp:spPr>
        <a:xfrm rot="16200000">
          <a:off x="909495" y="1830980"/>
          <a:ext cx="3772151" cy="230518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133350" rIns="120015" bIns="133350" numCol="1" spcCol="1270" anchor="t" anchorCtr="0">
          <a:noAutofit/>
        </a:bodyPr>
        <a:lstStyle/>
        <a:p>
          <a:pPr lvl="0" algn="l" defTabSz="933450">
            <a:lnSpc>
              <a:spcPct val="90000"/>
            </a:lnSpc>
            <a:spcBef>
              <a:spcPct val="0"/>
            </a:spcBef>
            <a:spcAft>
              <a:spcPct val="35000"/>
            </a:spcAft>
          </a:pPr>
          <a:r>
            <a:rPr lang="en-US" sz="2100" kern="1200" dirty="0" smtClean="0"/>
            <a:t>9:00 – Meeting Starts</a:t>
          </a:r>
        </a:p>
        <a:p>
          <a:pPr lvl="0" algn="l" defTabSz="933450">
            <a:lnSpc>
              <a:spcPct val="90000"/>
            </a:lnSpc>
            <a:spcBef>
              <a:spcPct val="0"/>
            </a:spcBef>
            <a:spcAft>
              <a:spcPct val="35000"/>
            </a:spcAft>
          </a:pPr>
          <a:r>
            <a:rPr lang="en-US" sz="2100" kern="1200" dirty="0" smtClean="0"/>
            <a:t>9:01 – Problem Identification</a:t>
          </a:r>
        </a:p>
        <a:p>
          <a:pPr lvl="0" algn="l" defTabSz="933450">
            <a:lnSpc>
              <a:spcPct val="90000"/>
            </a:lnSpc>
            <a:spcBef>
              <a:spcPct val="0"/>
            </a:spcBef>
            <a:spcAft>
              <a:spcPct val="35000"/>
            </a:spcAft>
          </a:pPr>
          <a:r>
            <a:rPr lang="en-US" sz="2100" kern="1200" dirty="0" smtClean="0"/>
            <a:t>9:10 – Discussion on Budget Planning</a:t>
          </a:r>
        </a:p>
        <a:p>
          <a:pPr lvl="0" algn="l" defTabSz="933450">
            <a:lnSpc>
              <a:spcPct val="90000"/>
            </a:lnSpc>
            <a:spcBef>
              <a:spcPct val="0"/>
            </a:spcBef>
            <a:spcAft>
              <a:spcPct val="35000"/>
            </a:spcAft>
          </a:pPr>
          <a:r>
            <a:rPr lang="en-US" sz="2100" kern="1200" dirty="0" smtClean="0"/>
            <a:t>9:20 – Presentation on Difficulties faced</a:t>
          </a:r>
          <a:endParaRPr lang="en-US" sz="2100" kern="1200" dirty="0"/>
        </a:p>
      </dsp:txBody>
      <dsp:txXfrm rot="5400000">
        <a:off x="1755528" y="1210047"/>
        <a:ext cx="2192634" cy="3547051"/>
      </dsp:txXfrm>
    </dsp:sp>
    <dsp:sp modelId="{A9138300-0F42-4E31-A66E-F8CD3B576645}">
      <dsp:nvSpPr>
        <dsp:cNvPr id="0" name=""/>
        <dsp:cNvSpPr/>
      </dsp:nvSpPr>
      <dsp:spPr>
        <a:xfrm rot="5400000">
          <a:off x="3319353" y="1830980"/>
          <a:ext cx="3772151" cy="230518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lvl="0" algn="l" defTabSz="933450">
            <a:lnSpc>
              <a:spcPct val="90000"/>
            </a:lnSpc>
            <a:spcBef>
              <a:spcPct val="0"/>
            </a:spcBef>
            <a:spcAft>
              <a:spcPct val="35000"/>
            </a:spcAft>
          </a:pPr>
          <a:r>
            <a:rPr lang="en-US" sz="2100" kern="1200" dirty="0" smtClean="0"/>
            <a:t>9:00 – Meeting Starts</a:t>
          </a:r>
        </a:p>
        <a:p>
          <a:pPr lvl="0" algn="l"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r>
            <a:rPr lang="hi-IN" sz="2100" kern="1200" dirty="0" smtClean="0"/>
            <a:t>चलिए देखते हैं क्या होता है</a:t>
          </a:r>
          <a:endParaRPr lang="en-US" sz="2100" kern="1200" dirty="0"/>
        </a:p>
      </dsp:txBody>
      <dsp:txXfrm rot="-5400000">
        <a:off x="4052836" y="1210047"/>
        <a:ext cx="2192634" cy="3547051"/>
      </dsp:txXfrm>
    </dsp:sp>
    <dsp:sp modelId="{14D121C6-EAF4-456F-82CB-8E5C49171E5D}">
      <dsp:nvSpPr>
        <dsp:cNvPr id="0" name=""/>
        <dsp:cNvSpPr/>
      </dsp:nvSpPr>
      <dsp:spPr>
        <a:xfrm flipV="1">
          <a:off x="7896219" y="-256697"/>
          <a:ext cx="209561" cy="51339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95518-4B87-451C-A89D-1CE9625F069A}">
      <dsp:nvSpPr>
        <dsp:cNvPr id="0" name=""/>
        <dsp:cNvSpPr/>
      </dsp:nvSpPr>
      <dsp:spPr>
        <a:xfrm rot="10800000" flipV="1">
          <a:off x="7890748" y="5822807"/>
          <a:ext cx="220502" cy="891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330F6-913C-499A-9FEE-786E06BB425A}">
      <dsp:nvSpPr>
        <dsp:cNvPr id="0" name=""/>
        <dsp:cNvSpPr/>
      </dsp:nvSpPr>
      <dsp:spPr>
        <a:xfrm>
          <a:off x="1016000" y="0"/>
          <a:ext cx="4064000" cy="40640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2447A-5F65-4F2D-B6A7-DEA3447EC05E}">
      <dsp:nvSpPr>
        <dsp:cNvPr id="0" name=""/>
        <dsp:cNvSpPr/>
      </dsp:nvSpPr>
      <dsp:spPr>
        <a:xfrm>
          <a:off x="1402080"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Extraverts</a:t>
          </a:r>
        </a:p>
        <a:p>
          <a:pPr lvl="0" algn="ctr" defTabSz="1066800">
            <a:lnSpc>
              <a:spcPct val="90000"/>
            </a:lnSpc>
            <a:spcBef>
              <a:spcPct val="0"/>
            </a:spcBef>
            <a:spcAft>
              <a:spcPct val="35000"/>
            </a:spcAft>
          </a:pPr>
          <a:r>
            <a:rPr lang="en-US" sz="2400" kern="1200" dirty="0" smtClean="0"/>
            <a:t>= E</a:t>
          </a:r>
          <a:endParaRPr lang="en-US" sz="2400" kern="1200" dirty="0"/>
        </a:p>
      </dsp:txBody>
      <dsp:txXfrm>
        <a:off x="1479451" y="463451"/>
        <a:ext cx="1430218" cy="1430218"/>
      </dsp:txXfrm>
    </dsp:sp>
    <dsp:sp modelId="{DA81EA7F-C606-426F-A033-52F1613EF065}">
      <dsp:nvSpPr>
        <dsp:cNvPr id="0" name=""/>
        <dsp:cNvSpPr/>
      </dsp:nvSpPr>
      <dsp:spPr>
        <a:xfrm>
          <a:off x="3108960"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Introverts </a:t>
          </a:r>
        </a:p>
        <a:p>
          <a:pPr lvl="0" algn="ctr" defTabSz="1066800">
            <a:lnSpc>
              <a:spcPct val="90000"/>
            </a:lnSpc>
            <a:spcBef>
              <a:spcPct val="0"/>
            </a:spcBef>
            <a:spcAft>
              <a:spcPct val="35000"/>
            </a:spcAft>
          </a:pPr>
          <a:r>
            <a:rPr lang="en-US" sz="2400" kern="1200" dirty="0" smtClean="0"/>
            <a:t>= I</a:t>
          </a:r>
          <a:endParaRPr lang="en-US" sz="2400" kern="1200" dirty="0"/>
        </a:p>
      </dsp:txBody>
      <dsp:txXfrm>
        <a:off x="3186331" y="463451"/>
        <a:ext cx="1430218" cy="1430218"/>
      </dsp:txXfrm>
    </dsp:sp>
    <dsp:sp modelId="{152D6577-979D-441C-802B-07B063D7F33B}">
      <dsp:nvSpPr>
        <dsp:cNvPr id="0" name=""/>
        <dsp:cNvSpPr/>
      </dsp:nvSpPr>
      <dsp:spPr>
        <a:xfrm>
          <a:off x="1402080"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Sensors </a:t>
          </a:r>
        </a:p>
        <a:p>
          <a:pPr lvl="0" algn="ctr" defTabSz="1066800">
            <a:lnSpc>
              <a:spcPct val="90000"/>
            </a:lnSpc>
            <a:spcBef>
              <a:spcPct val="0"/>
            </a:spcBef>
            <a:spcAft>
              <a:spcPct val="35000"/>
            </a:spcAft>
          </a:pPr>
          <a:r>
            <a:rPr lang="en-US" sz="2400" kern="1200" dirty="0" smtClean="0"/>
            <a:t>= S</a:t>
          </a:r>
          <a:endParaRPr lang="en-US" sz="2400" kern="1200" dirty="0"/>
        </a:p>
      </dsp:txBody>
      <dsp:txXfrm>
        <a:off x="1479451" y="2170331"/>
        <a:ext cx="1430218" cy="1430218"/>
      </dsp:txXfrm>
    </dsp:sp>
    <dsp:sp modelId="{18161A2B-F9D9-4741-BA30-3080811ED5FB}">
      <dsp:nvSpPr>
        <dsp:cNvPr id="0" name=""/>
        <dsp:cNvSpPr/>
      </dsp:nvSpPr>
      <dsp:spPr>
        <a:xfrm>
          <a:off x="3108960"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iNtuitives</a:t>
          </a:r>
          <a:endParaRPr lang="en-US" sz="2400" kern="1200" dirty="0" smtClean="0"/>
        </a:p>
        <a:p>
          <a:pPr lvl="0" algn="ctr" defTabSz="1066800">
            <a:lnSpc>
              <a:spcPct val="90000"/>
            </a:lnSpc>
            <a:spcBef>
              <a:spcPct val="0"/>
            </a:spcBef>
            <a:spcAft>
              <a:spcPct val="35000"/>
            </a:spcAft>
          </a:pPr>
          <a:r>
            <a:rPr lang="en-US" sz="2400" kern="1200" dirty="0" smtClean="0"/>
            <a:t>= N</a:t>
          </a:r>
          <a:endParaRPr lang="en-US" sz="2400" kern="1200" dirty="0"/>
        </a:p>
      </dsp:txBody>
      <dsp:txXfrm>
        <a:off x="3186331" y="2170331"/>
        <a:ext cx="1430218" cy="1430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330F6-913C-499A-9FEE-786E06BB425A}">
      <dsp:nvSpPr>
        <dsp:cNvPr id="0" name=""/>
        <dsp:cNvSpPr/>
      </dsp:nvSpPr>
      <dsp:spPr>
        <a:xfrm>
          <a:off x="1016000" y="0"/>
          <a:ext cx="4064000" cy="40640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2447A-5F65-4F2D-B6A7-DEA3447EC05E}">
      <dsp:nvSpPr>
        <dsp:cNvPr id="0" name=""/>
        <dsp:cNvSpPr/>
      </dsp:nvSpPr>
      <dsp:spPr>
        <a:xfrm>
          <a:off x="1402080"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Thinkers</a:t>
          </a:r>
        </a:p>
        <a:p>
          <a:pPr lvl="0" algn="ctr" defTabSz="1022350">
            <a:lnSpc>
              <a:spcPct val="90000"/>
            </a:lnSpc>
            <a:spcBef>
              <a:spcPct val="0"/>
            </a:spcBef>
            <a:spcAft>
              <a:spcPct val="35000"/>
            </a:spcAft>
          </a:pPr>
          <a:r>
            <a:rPr lang="en-US" sz="2300" kern="1200" dirty="0" smtClean="0"/>
            <a:t>= T</a:t>
          </a:r>
          <a:endParaRPr lang="en-US" sz="2300" kern="1200" dirty="0"/>
        </a:p>
      </dsp:txBody>
      <dsp:txXfrm>
        <a:off x="1479451" y="463451"/>
        <a:ext cx="1430218" cy="1430218"/>
      </dsp:txXfrm>
    </dsp:sp>
    <dsp:sp modelId="{DA81EA7F-C606-426F-A033-52F1613EF065}">
      <dsp:nvSpPr>
        <dsp:cNvPr id="0" name=""/>
        <dsp:cNvSpPr/>
      </dsp:nvSpPr>
      <dsp:spPr>
        <a:xfrm>
          <a:off x="3108960"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Feelers</a:t>
          </a:r>
        </a:p>
        <a:p>
          <a:pPr lvl="0" algn="ctr" defTabSz="1022350">
            <a:lnSpc>
              <a:spcPct val="90000"/>
            </a:lnSpc>
            <a:spcBef>
              <a:spcPct val="0"/>
            </a:spcBef>
            <a:spcAft>
              <a:spcPct val="35000"/>
            </a:spcAft>
          </a:pPr>
          <a:r>
            <a:rPr lang="en-US" sz="2300" kern="1200" dirty="0" smtClean="0"/>
            <a:t>= F</a:t>
          </a:r>
          <a:endParaRPr lang="en-US" sz="2300" kern="1200" dirty="0"/>
        </a:p>
      </dsp:txBody>
      <dsp:txXfrm>
        <a:off x="3186331" y="463451"/>
        <a:ext cx="1430218" cy="1430218"/>
      </dsp:txXfrm>
    </dsp:sp>
    <dsp:sp modelId="{152D6577-979D-441C-802B-07B063D7F33B}">
      <dsp:nvSpPr>
        <dsp:cNvPr id="0" name=""/>
        <dsp:cNvSpPr/>
      </dsp:nvSpPr>
      <dsp:spPr>
        <a:xfrm>
          <a:off x="1402080"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Judgers</a:t>
          </a:r>
        </a:p>
        <a:p>
          <a:pPr lvl="0" algn="ctr" defTabSz="1022350">
            <a:lnSpc>
              <a:spcPct val="90000"/>
            </a:lnSpc>
            <a:spcBef>
              <a:spcPct val="0"/>
            </a:spcBef>
            <a:spcAft>
              <a:spcPct val="35000"/>
            </a:spcAft>
          </a:pPr>
          <a:r>
            <a:rPr lang="en-US" sz="2300" kern="1200" dirty="0" smtClean="0"/>
            <a:t>= J</a:t>
          </a:r>
          <a:endParaRPr lang="en-US" sz="2300" kern="1200" dirty="0"/>
        </a:p>
      </dsp:txBody>
      <dsp:txXfrm>
        <a:off x="1479451" y="2170331"/>
        <a:ext cx="1430218" cy="1430218"/>
      </dsp:txXfrm>
    </dsp:sp>
    <dsp:sp modelId="{18161A2B-F9D9-4741-BA30-3080811ED5FB}">
      <dsp:nvSpPr>
        <dsp:cNvPr id="0" name=""/>
        <dsp:cNvSpPr/>
      </dsp:nvSpPr>
      <dsp:spPr>
        <a:xfrm>
          <a:off x="3108960"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Perceivers</a:t>
          </a:r>
        </a:p>
        <a:p>
          <a:pPr lvl="0" algn="ctr" defTabSz="1022350">
            <a:lnSpc>
              <a:spcPct val="90000"/>
            </a:lnSpc>
            <a:spcBef>
              <a:spcPct val="0"/>
            </a:spcBef>
            <a:spcAft>
              <a:spcPct val="35000"/>
            </a:spcAft>
          </a:pPr>
          <a:r>
            <a:rPr lang="en-US" sz="2300" kern="1200" dirty="0" smtClean="0"/>
            <a:t>= P</a:t>
          </a:r>
          <a:endParaRPr lang="en-US" sz="2300" kern="1200" dirty="0"/>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206A42-EFF5-44FF-A648-1C985161E5AB}" type="datetimeFigureOut">
              <a:rPr lang="en-IN" smtClean="0"/>
              <a:t>12-06-2019</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E86F8B-764A-4E09-A7F4-5E347C779E2D}" type="slidenum">
              <a:rPr lang="en-IN" smtClean="0"/>
              <a:t>‹#›</a:t>
            </a:fld>
            <a:endParaRPr lang="en-IN"/>
          </a:p>
        </p:txBody>
      </p:sp>
    </p:spTree>
    <p:extLst>
      <p:ext uri="{BB962C8B-B14F-4D97-AF65-F5344CB8AC3E}">
        <p14:creationId xmlns:p14="http://schemas.microsoft.com/office/powerpoint/2010/main" val="17468669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CC93-CE3F-4066-84A8-CB7607C839CE}" type="datetimeFigureOut">
              <a:rPr lang="en-IN" smtClean="0"/>
              <a:t>12-06-2019</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ED3AD-7686-4272-A9AD-88F00D45644D}" type="slidenum">
              <a:rPr lang="en-IN" smtClean="0"/>
              <a:t>‹#›</a:t>
            </a:fld>
            <a:endParaRPr lang="en-IN"/>
          </a:p>
        </p:txBody>
      </p:sp>
    </p:spTree>
    <p:extLst>
      <p:ext uri="{BB962C8B-B14F-4D97-AF65-F5344CB8AC3E}">
        <p14:creationId xmlns:p14="http://schemas.microsoft.com/office/powerpoint/2010/main" val="4853772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5/23/2019</a:t>
            </a:r>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90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5/23/2019</a:t>
            </a:r>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56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5/23/2019</a:t>
            </a:r>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500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5/23/2019</a:t>
            </a:r>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48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5/23/2019</a:t>
            </a:r>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95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5/23/2019</a:t>
            </a:r>
            <a:endParaRPr lang="en-US"/>
          </a:p>
        </p:txBody>
      </p:sp>
      <p:sp>
        <p:nvSpPr>
          <p:cNvPr id="6" name="Footer Placeholder 5"/>
          <p:cNvSpPr>
            <a:spLocks noGrp="1"/>
          </p:cNvSpPr>
          <p:nvPr>
            <p:ph type="ftr" sz="quarter" idx="11"/>
          </p:nvPr>
        </p:nvSpPr>
        <p:spPr/>
        <p:txBody>
          <a:bodyPr/>
          <a:lstStyle/>
          <a:p>
            <a:r>
              <a:rPr lang="en-IN" smtClean="0"/>
              <a:t>Decoding Personality Types by Saumil Shah</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805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5/23/2019</a:t>
            </a:r>
            <a:endParaRPr lang="en-US"/>
          </a:p>
        </p:txBody>
      </p:sp>
      <p:sp>
        <p:nvSpPr>
          <p:cNvPr id="8" name="Footer Placeholder 7"/>
          <p:cNvSpPr>
            <a:spLocks noGrp="1"/>
          </p:cNvSpPr>
          <p:nvPr>
            <p:ph type="ftr" sz="quarter" idx="11"/>
          </p:nvPr>
        </p:nvSpPr>
        <p:spPr/>
        <p:txBody>
          <a:bodyPr/>
          <a:lstStyle/>
          <a:p>
            <a:r>
              <a:rPr lang="en-IN" smtClean="0"/>
              <a:t>Decoding Personality Types by Saumil Shah</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500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5/23/2019</a:t>
            </a:r>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3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5/23/2019</a:t>
            </a:r>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163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5/23/2019</a:t>
            </a:r>
            <a:endParaRPr lang="en-US"/>
          </a:p>
        </p:txBody>
      </p:sp>
      <p:sp>
        <p:nvSpPr>
          <p:cNvPr id="6" name="Footer Placeholder 5"/>
          <p:cNvSpPr>
            <a:spLocks noGrp="1"/>
          </p:cNvSpPr>
          <p:nvPr>
            <p:ph type="ftr" sz="quarter" idx="11"/>
          </p:nvPr>
        </p:nvSpPr>
        <p:spPr/>
        <p:txBody>
          <a:bodyPr/>
          <a:lstStyle/>
          <a:p>
            <a:r>
              <a:rPr lang="en-IN" smtClean="0"/>
              <a:t>Decoding Personality Types by Saumil Shah</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987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5/23/2019</a:t>
            </a:r>
            <a:endParaRPr lang="en-US"/>
          </a:p>
        </p:txBody>
      </p:sp>
      <p:sp>
        <p:nvSpPr>
          <p:cNvPr id="6" name="Footer Placeholder 5"/>
          <p:cNvSpPr>
            <a:spLocks noGrp="1"/>
          </p:cNvSpPr>
          <p:nvPr>
            <p:ph type="ftr" sz="quarter" idx="11"/>
          </p:nvPr>
        </p:nvSpPr>
        <p:spPr/>
        <p:txBody>
          <a:bodyPr/>
          <a:lstStyle/>
          <a:p>
            <a:r>
              <a:rPr lang="en-IN" smtClean="0"/>
              <a:t>Decoding Personality Types by Saumil Shah</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1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5/23/2019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Decoding Personality Types by Saumil Shah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896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tinyurl.com/zqnugq2" TargetMode="External"/><Relationship Id="rId2" Type="http://schemas.openxmlformats.org/officeDocument/2006/relationships/hyperlink" Target="https://tinyurl.com/y38hh9xj"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200" dirty="0" smtClean="0"/>
              <a:t>Staff Development Cell</a:t>
            </a:r>
            <a:br>
              <a:rPr lang="en-US" sz="3200" dirty="0" smtClean="0"/>
            </a:br>
            <a:r>
              <a:rPr lang="en-US" sz="3200" dirty="0"/>
              <a:t/>
            </a:r>
            <a:br>
              <a:rPr lang="en-US" sz="3200" dirty="0"/>
            </a:br>
            <a:r>
              <a:rPr lang="en-US" sz="3200" dirty="0" smtClean="0"/>
              <a:t>Welcomes</a:t>
            </a:r>
            <a:br>
              <a:rPr lang="en-US" sz="3200" dirty="0" smtClean="0"/>
            </a:br>
            <a:r>
              <a:rPr lang="en-US" sz="3200" dirty="0"/>
              <a:t/>
            </a:r>
            <a:br>
              <a:rPr lang="en-US" sz="3200" dirty="0"/>
            </a:br>
            <a:r>
              <a:rPr lang="en-US" sz="3200" dirty="0" smtClean="0"/>
              <a:t>You</a:t>
            </a:r>
            <a:endParaRPr lang="en-IN" sz="3200" dirty="0"/>
          </a:p>
        </p:txBody>
      </p:sp>
      <p:sp>
        <p:nvSpPr>
          <p:cNvPr id="5" name="Date Placeholder 4"/>
          <p:cNvSpPr>
            <a:spLocks noGrp="1"/>
          </p:cNvSpPr>
          <p:nvPr>
            <p:ph type="dt" sz="half" idx="10"/>
          </p:nvPr>
        </p:nvSpPr>
        <p:spPr/>
        <p:txBody>
          <a:bodyPr/>
          <a:lstStyle/>
          <a:p>
            <a:r>
              <a:rPr lang="en-US" smtClean="0"/>
              <a:t>5/23/2019</a:t>
            </a:r>
            <a:endParaRPr lang="en-US" dirty="0"/>
          </a:p>
        </p:txBody>
      </p:sp>
      <p:sp>
        <p:nvSpPr>
          <p:cNvPr id="4" name="Footer Placeholder 3"/>
          <p:cNvSpPr>
            <a:spLocks noGrp="1"/>
          </p:cNvSpPr>
          <p:nvPr>
            <p:ph type="ftr" sz="quarter" idx="11"/>
          </p:nvPr>
        </p:nvSpPr>
        <p:spPr/>
        <p:txBody>
          <a:bodyPr/>
          <a:lstStyle/>
          <a:p>
            <a:r>
              <a:rPr lang="en-IN" dirty="0" smtClean="0"/>
              <a:t>Decoding Personality Types by Saumil Shah</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32110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716" t="8406" r="25658" b="58605"/>
          <a:stretch/>
        </p:blipFill>
        <p:spPr>
          <a:xfrm>
            <a:off x="304800" y="228600"/>
            <a:ext cx="1859070" cy="9501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3" name="Diagram 12"/>
          <p:cNvGraphicFramePr/>
          <p:nvPr>
            <p:extLst>
              <p:ext uri="{D42A27DB-BD31-4B8C-83A1-F6EECF244321}">
                <p14:modId xmlns:p14="http://schemas.microsoft.com/office/powerpoint/2010/main" val="94884542"/>
              </p:ext>
            </p:extLst>
          </p:nvPr>
        </p:nvGraphicFramePr>
        <p:xfrm>
          <a:off x="1468371"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481567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5066406"/>
              </p:ext>
            </p:extLst>
          </p:nvPr>
        </p:nvGraphicFramePr>
        <p:xfrm>
          <a:off x="609600" y="381000"/>
          <a:ext cx="8001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85686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pic>
        <p:nvPicPr>
          <p:cNvPr id="6" name="Picture 5"/>
          <p:cNvPicPr>
            <a:picLocks noChangeAspect="1"/>
          </p:cNvPicPr>
          <p:nvPr/>
        </p:nvPicPr>
        <p:blipFill>
          <a:blip r:embed="rId2"/>
          <a:stretch>
            <a:fillRect/>
          </a:stretch>
        </p:blipFill>
        <p:spPr>
          <a:xfrm>
            <a:off x="5029200" y="1752600"/>
            <a:ext cx="3505200" cy="2857500"/>
          </a:xfrm>
          <a:prstGeom prst="rect">
            <a:avLst/>
          </a:prstGeom>
        </p:spPr>
      </p:pic>
      <p:pic>
        <p:nvPicPr>
          <p:cNvPr id="7" name="Picture 6"/>
          <p:cNvPicPr>
            <a:picLocks noChangeAspect="1"/>
          </p:cNvPicPr>
          <p:nvPr/>
        </p:nvPicPr>
        <p:blipFill>
          <a:blip r:embed="rId3"/>
          <a:stretch>
            <a:fillRect/>
          </a:stretch>
        </p:blipFill>
        <p:spPr>
          <a:xfrm>
            <a:off x="838200" y="1762125"/>
            <a:ext cx="3381375" cy="2838450"/>
          </a:xfrm>
          <a:prstGeom prst="rect">
            <a:avLst/>
          </a:prstGeom>
        </p:spPr>
      </p:pic>
    </p:spTree>
    <p:extLst>
      <p:ext uri="{BB962C8B-B14F-4D97-AF65-F5344CB8AC3E}">
        <p14:creationId xmlns:p14="http://schemas.microsoft.com/office/powerpoint/2010/main" val="425950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Why to Decode the Personality Types ?</a:t>
            </a:r>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54532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IN" dirty="0"/>
              <a:t>Know yourself better</a:t>
            </a:r>
            <a:br>
              <a:rPr lang="en-IN" dirty="0"/>
            </a:br>
            <a:r>
              <a:rPr lang="en-IN" dirty="0"/>
              <a:t>Better understand others</a:t>
            </a:r>
            <a:br>
              <a:rPr lang="en-IN" dirty="0"/>
            </a:br>
            <a:r>
              <a:rPr lang="en-IN" dirty="0"/>
              <a:t>Work in teams</a:t>
            </a:r>
            <a:br>
              <a:rPr lang="en-IN" dirty="0"/>
            </a:br>
            <a:r>
              <a:rPr lang="en-IN" dirty="0"/>
              <a:t>Career development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48969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IN" sz="1800" dirty="0"/>
              <a:t>MBTI:</a:t>
            </a:r>
            <a:br>
              <a:rPr lang="en-IN" sz="1800" dirty="0"/>
            </a:br>
            <a:r>
              <a:rPr lang="en-IN" sz="1800" dirty="0"/>
              <a:t/>
            </a:r>
            <a:br>
              <a:rPr lang="en-IN" sz="1800" dirty="0"/>
            </a:br>
            <a:r>
              <a:rPr lang="en-IN" sz="1800" dirty="0"/>
              <a:t>Based on Carl Jung’s theory</a:t>
            </a:r>
            <a:br>
              <a:rPr lang="en-IN" sz="1800" dirty="0"/>
            </a:br>
            <a:r>
              <a:rPr lang="en-IN" sz="1800" dirty="0" smtClean="0"/>
              <a:t/>
            </a:r>
            <a:br>
              <a:rPr lang="en-IN" sz="1800" dirty="0" smtClean="0"/>
            </a:br>
            <a:r>
              <a:rPr lang="en-IN" sz="1800" dirty="0" smtClean="0"/>
              <a:t>Swiss </a:t>
            </a:r>
            <a:r>
              <a:rPr lang="en-IN" sz="1800" dirty="0"/>
              <a:t>psychoanalyst</a:t>
            </a:r>
            <a:br>
              <a:rPr lang="en-IN" sz="1800" dirty="0"/>
            </a:br>
            <a:r>
              <a:rPr lang="en-IN" sz="1800" dirty="0"/>
              <a:t/>
            </a:r>
            <a:br>
              <a:rPr lang="en-IN" sz="1800" dirty="0"/>
            </a:br>
            <a:r>
              <a:rPr lang="en-IN" sz="1800" dirty="0"/>
              <a:t>Katherine Briggs and Isabelle Briggs Myers, a mother and daughter, integrated his work with their research and developed this very sophisticated and useful tool, Now the most widely used personality indicator in the world. </a:t>
            </a:r>
            <a:br>
              <a:rPr lang="en-IN" sz="1800" dirty="0"/>
            </a:br>
            <a:r>
              <a:rPr lang="en-IN" sz="1800" dirty="0"/>
              <a:t/>
            </a:r>
            <a:br>
              <a:rPr lang="en-IN" sz="1800" dirty="0"/>
            </a:br>
            <a:r>
              <a:rPr lang="en-IN" sz="1800" dirty="0"/>
              <a:t>In World War II, MBTI was used to help career placement of women while men were off fighting the </a:t>
            </a:r>
            <a:r>
              <a:rPr lang="en-IN" sz="1800"/>
              <a:t>war</a:t>
            </a:r>
            <a:r>
              <a:rPr lang="en-IN" sz="1800" smtClean="0"/>
              <a:t>.</a:t>
            </a:r>
            <a:endParaRPr lang="en-IN" sz="1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420308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047746145"/>
              </p:ext>
            </p:extLst>
          </p:nvPr>
        </p:nvGraphicFramePr>
        <p:xfrm>
          <a:off x="-685800" y="228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760979460"/>
              </p:ext>
            </p:extLst>
          </p:nvPr>
        </p:nvGraphicFramePr>
        <p:xfrm>
          <a:off x="3810000" y="266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43873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20056516"/>
              </p:ext>
            </p:extLst>
          </p:nvPr>
        </p:nvGraphicFramePr>
        <p:xfrm>
          <a:off x="1287463" y="933450"/>
          <a:ext cx="7021512" cy="4989513"/>
        </p:xfrm>
        <a:graphic>
          <a:graphicData uri="http://schemas.openxmlformats.org/presentationml/2006/ole">
            <mc:AlternateContent xmlns:mc="http://schemas.openxmlformats.org/markup-compatibility/2006">
              <mc:Choice xmlns:v="urn:schemas-microsoft-com:vml" Requires="v">
                <p:oleObj spid="_x0000_s1176" name="Worksheet" r:id="rId3" imgW="7210388" imgH="5010120" progId="Excel.Sheet.8">
                  <p:embed/>
                </p:oleObj>
              </mc:Choice>
              <mc:Fallback>
                <p:oleObj name="Worksheet" r:id="rId3" imgW="7210388" imgH="5010120" progId="Excel.Sheet.8">
                  <p:embed/>
                  <p:pic>
                    <p:nvPicPr>
                      <p:cNvPr id="26626" name="Object 2"/>
                      <p:cNvPicPr>
                        <a:picLocks noChangeAspect="1" noChangeArrowheads="1"/>
                      </p:cNvPicPr>
                      <p:nvPr/>
                    </p:nvPicPr>
                    <p:blipFill>
                      <a:blip r:embed="rId4"/>
                      <a:srcRect/>
                      <a:stretch>
                        <a:fillRect/>
                      </a:stretch>
                    </p:blipFill>
                    <p:spPr bwMode="auto">
                      <a:xfrm>
                        <a:off x="1287463" y="933450"/>
                        <a:ext cx="7021512" cy="498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285653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 y="2952750"/>
            <a:ext cx="9077325" cy="9525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645396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0" y="1343034"/>
            <a:ext cx="9000000" cy="417193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54833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smtClean="0"/>
              <a:t>Expectations</a:t>
            </a:r>
            <a:endParaRPr lang="en-IN" dirty="0"/>
          </a:p>
        </p:txBody>
      </p:sp>
      <p:sp>
        <p:nvSpPr>
          <p:cNvPr id="5" name="Date Placeholder 4"/>
          <p:cNvSpPr>
            <a:spLocks noGrp="1"/>
          </p:cNvSpPr>
          <p:nvPr>
            <p:ph type="dt" sz="half" idx="10"/>
          </p:nvPr>
        </p:nvSpPr>
        <p:spPr/>
        <p:txBody>
          <a:bodyPr/>
          <a:lstStyle/>
          <a:p>
            <a:r>
              <a:rPr lang="en-US" smtClean="0"/>
              <a:t>5/23/2019</a:t>
            </a:r>
            <a:endParaRPr lang="en-US" dirty="0"/>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04275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0" y="1251215"/>
            <a:ext cx="9000000" cy="435557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15456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0" y="1331432"/>
            <a:ext cx="9000000" cy="4195136"/>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14362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0" y="1305283"/>
            <a:ext cx="9000000" cy="4247435"/>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027184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Write down what you feel</a:t>
            </a:r>
            <a:br>
              <a:rPr lang="en-US" dirty="0" smtClean="0"/>
            </a:br>
            <a:r>
              <a:rPr lang="en-US" dirty="0" smtClean="0"/>
              <a:t>you are…</a:t>
            </a: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87815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1333500"/>
            <a:ext cx="8905875" cy="41910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652930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polaNiU.png"/>
          <p:cNvPicPr>
            <a:picLocks noChangeAspect="1" noChangeArrowheads="1"/>
          </p:cNvPicPr>
          <p:nvPr/>
        </p:nvPicPr>
        <p:blipFill rotWithShape="1">
          <a:blip r:embed="rId2">
            <a:extLst>
              <a:ext uri="{28A0092B-C50C-407E-A947-70E740481C1C}">
                <a14:useLocalDpi xmlns:a14="http://schemas.microsoft.com/office/drawing/2010/main" val="0"/>
              </a:ext>
            </a:extLst>
          </a:blip>
          <a:srcRect l="1712" t="23880" r="72262" b="41791"/>
          <a:stretch/>
        </p:blipFill>
        <p:spPr bwMode="auto">
          <a:xfrm>
            <a:off x="1872000" y="1425775"/>
            <a:ext cx="5400000" cy="400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406836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89"/>
          <a:stretch/>
        </p:blipFill>
        <p:spPr>
          <a:xfrm>
            <a:off x="4495800" y="3200400"/>
            <a:ext cx="3600000" cy="2414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8101"/>
          <a:stretch/>
        </p:blipFill>
        <p:spPr>
          <a:xfrm>
            <a:off x="790800" y="457200"/>
            <a:ext cx="3600000" cy="2514600"/>
          </a:xfrm>
          <a:prstGeom prst="rect">
            <a:avLst/>
          </a:prstGeom>
        </p:spPr>
      </p:pic>
    </p:spTree>
    <p:extLst>
      <p:ext uri="{BB962C8B-B14F-4D97-AF65-F5344CB8AC3E}">
        <p14:creationId xmlns:p14="http://schemas.microsoft.com/office/powerpoint/2010/main" val="148993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polaNiU.png"/>
          <p:cNvPicPr>
            <a:picLocks noChangeAspect="1" noChangeArrowheads="1"/>
          </p:cNvPicPr>
          <p:nvPr/>
        </p:nvPicPr>
        <p:blipFill rotWithShape="1">
          <a:blip r:embed="rId2">
            <a:extLst>
              <a:ext uri="{28A0092B-C50C-407E-A947-70E740481C1C}">
                <a14:useLocalDpi xmlns:a14="http://schemas.microsoft.com/office/drawing/2010/main" val="0"/>
              </a:ext>
            </a:extLst>
          </a:blip>
          <a:srcRect l="1712" t="59701" r="72262" b="2985"/>
          <a:stretch/>
        </p:blipFill>
        <p:spPr bwMode="auto">
          <a:xfrm>
            <a:off x="1872000" y="1251581"/>
            <a:ext cx="5400000" cy="43548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699275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2628"/>
            <a:ext cx="8229600" cy="5952744"/>
          </a:xfrm>
          <a:prstGeom prst="rect">
            <a:avLst/>
          </a:prstGeom>
        </p:spPr>
      </p:pic>
    </p:spTree>
    <p:extLst>
      <p:ext uri="{BB962C8B-B14F-4D97-AF65-F5344CB8AC3E}">
        <p14:creationId xmlns:p14="http://schemas.microsoft.com/office/powerpoint/2010/main" val="116676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polaNiU.png"/>
          <p:cNvPicPr>
            <a:picLocks noChangeAspect="1" noChangeArrowheads="1"/>
          </p:cNvPicPr>
          <p:nvPr/>
        </p:nvPicPr>
        <p:blipFill rotWithShape="1">
          <a:blip r:embed="rId2">
            <a:extLst>
              <a:ext uri="{28A0092B-C50C-407E-A947-70E740481C1C}">
                <a14:useLocalDpi xmlns:a14="http://schemas.microsoft.com/office/drawing/2010/main" val="0"/>
              </a:ext>
            </a:extLst>
          </a:blip>
          <a:srcRect l="72235" t="23880" r="1739" b="41791"/>
          <a:stretch/>
        </p:blipFill>
        <p:spPr bwMode="auto">
          <a:xfrm>
            <a:off x="1872000" y="1425774"/>
            <a:ext cx="5400000" cy="4006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2233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smtClean="0"/>
              <a:t>Cross your Arms</a:t>
            </a:r>
            <a:endParaRPr lang="en-IN" dirty="0"/>
          </a:p>
        </p:txBody>
      </p:sp>
      <p:sp>
        <p:nvSpPr>
          <p:cNvPr id="5" name="Date Placeholder 4"/>
          <p:cNvSpPr>
            <a:spLocks noGrp="1"/>
          </p:cNvSpPr>
          <p:nvPr>
            <p:ph type="dt" sz="half" idx="10"/>
          </p:nvPr>
        </p:nvSpPr>
        <p:spPr/>
        <p:txBody>
          <a:bodyPr/>
          <a:lstStyle/>
          <a:p>
            <a:r>
              <a:rPr lang="en-US" smtClean="0"/>
              <a:t>5/23/2019</a:t>
            </a:r>
            <a:endParaRPr lang="en-US" dirty="0"/>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134378"/>
            <a:ext cx="1428750" cy="8001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8966"/>
          <a:stretch/>
        </p:blipFill>
        <p:spPr>
          <a:xfrm>
            <a:off x="3958682" y="5172998"/>
            <a:ext cx="1226636" cy="8006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43" y="5172998"/>
            <a:ext cx="1360714" cy="762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946" r="31271" b="21428"/>
          <a:stretch/>
        </p:blipFill>
        <p:spPr>
          <a:xfrm>
            <a:off x="7467600" y="2481464"/>
            <a:ext cx="990600" cy="12573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36642" t="3181" r="8397" b="18062"/>
          <a:stretch/>
        </p:blipFill>
        <p:spPr>
          <a:xfrm>
            <a:off x="609600" y="2643216"/>
            <a:ext cx="915713" cy="966586"/>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7746" b="24649"/>
          <a:stretch/>
        </p:blipFill>
        <p:spPr>
          <a:xfrm>
            <a:off x="4110686" y="254179"/>
            <a:ext cx="923925" cy="996593"/>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b="12105"/>
          <a:stretch/>
        </p:blipFill>
        <p:spPr>
          <a:xfrm>
            <a:off x="7545098" y="379328"/>
            <a:ext cx="1123691" cy="708137"/>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b="10535"/>
          <a:stretch/>
        </p:blipFill>
        <p:spPr>
          <a:xfrm>
            <a:off x="533400" y="546793"/>
            <a:ext cx="1066800" cy="703057"/>
          </a:xfrm>
          <a:prstGeom prst="rect">
            <a:avLst/>
          </a:prstGeom>
        </p:spPr>
      </p:pic>
    </p:spTree>
    <p:extLst>
      <p:ext uri="{BB962C8B-B14F-4D97-AF65-F5344CB8AC3E}">
        <p14:creationId xmlns:p14="http://schemas.microsoft.com/office/powerpoint/2010/main" val="412446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895600"/>
            <a:ext cx="4286250" cy="1066800"/>
          </a:xfrm>
          <a:prstGeom prst="rect">
            <a:avLst/>
          </a:prstGeom>
        </p:spPr>
      </p:pic>
    </p:spTree>
    <p:extLst>
      <p:ext uri="{BB962C8B-B14F-4D97-AF65-F5344CB8AC3E}">
        <p14:creationId xmlns:p14="http://schemas.microsoft.com/office/powerpoint/2010/main" val="944614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polaNiU.png"/>
          <p:cNvPicPr>
            <a:picLocks noChangeAspect="1" noChangeArrowheads="1"/>
          </p:cNvPicPr>
          <p:nvPr/>
        </p:nvPicPr>
        <p:blipFill rotWithShape="1">
          <a:blip r:embed="rId2">
            <a:extLst>
              <a:ext uri="{28A0092B-C50C-407E-A947-70E740481C1C}">
                <a14:useLocalDpi xmlns:a14="http://schemas.microsoft.com/office/drawing/2010/main" val="0"/>
              </a:ext>
            </a:extLst>
          </a:blip>
          <a:srcRect l="72235" t="61194" r="1739" b="4478"/>
          <a:stretch/>
        </p:blipFill>
        <p:spPr bwMode="auto">
          <a:xfrm>
            <a:off x="1872000" y="1425774"/>
            <a:ext cx="5400000" cy="4006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90105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21" t="2221" r="5664" b="7778"/>
          <a:stretch/>
        </p:blipFill>
        <p:spPr>
          <a:xfrm>
            <a:off x="2247900" y="184150"/>
            <a:ext cx="4648200" cy="6172200"/>
          </a:xfrm>
          <a:prstGeom prst="rect">
            <a:avLst/>
          </a:prstGeom>
        </p:spPr>
      </p:pic>
    </p:spTree>
    <p:extLst>
      <p:ext uri="{BB962C8B-B14F-4D97-AF65-F5344CB8AC3E}">
        <p14:creationId xmlns:p14="http://schemas.microsoft.com/office/powerpoint/2010/main" val="1273204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Decode your</a:t>
            </a:r>
            <a:br>
              <a:rPr lang="en-US" dirty="0" smtClean="0"/>
            </a:br>
            <a:r>
              <a:rPr lang="en-US" dirty="0" smtClean="0"/>
              <a:t>Personality Type</a:t>
            </a: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636104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Know WHO you are ?</a:t>
            </a:r>
            <a:endParaRPr lang="en-IN" dirty="0"/>
          </a:p>
        </p:txBody>
      </p:sp>
      <p:sp>
        <p:nvSpPr>
          <p:cNvPr id="5" name="Subtitle 4"/>
          <p:cNvSpPr>
            <a:spLocks noGrp="1"/>
          </p:cNvSpPr>
          <p:nvPr>
            <p:ph type="subTitle" idx="1"/>
          </p:nvPr>
        </p:nvSpPr>
        <p:spPr/>
        <p:txBody>
          <a:bodyPr>
            <a:normAutofit/>
          </a:bodyPr>
          <a:lstStyle/>
          <a:p>
            <a:r>
              <a:rPr lang="en-IN" sz="2000" dirty="0"/>
              <a:t>https://www.16personalities.com/free-personality-test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940386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Validate your</a:t>
            </a:r>
            <a:br>
              <a:rPr lang="en-US" dirty="0" smtClean="0"/>
            </a:br>
            <a:r>
              <a:rPr lang="en-US" dirty="0" smtClean="0"/>
              <a:t>Personality Type</a:t>
            </a: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058231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Re-Validate your</a:t>
            </a:r>
            <a:br>
              <a:rPr lang="en-US" dirty="0" smtClean="0"/>
            </a:br>
            <a:r>
              <a:rPr lang="en-US" dirty="0" smtClean="0"/>
              <a:t>Personality Type</a:t>
            </a:r>
            <a:endParaRPr lang="en-IN" dirty="0"/>
          </a:p>
        </p:txBody>
      </p:sp>
      <p:sp>
        <p:nvSpPr>
          <p:cNvPr id="3" name="Subtitle 2"/>
          <p:cNvSpPr>
            <a:spLocks noGrp="1"/>
          </p:cNvSpPr>
          <p:nvPr>
            <p:ph type="subTitle" idx="1"/>
          </p:nvPr>
        </p:nvSpPr>
        <p:spPr/>
        <p:txBody>
          <a:bodyPr/>
          <a:lstStyle/>
          <a:p>
            <a:r>
              <a:rPr lang="en-US" dirty="0" smtClean="0"/>
              <a:t>For the accurate result</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913257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4218524470"/>
              </p:ext>
            </p:extLst>
          </p:nvPr>
        </p:nvGraphicFramePr>
        <p:xfrm>
          <a:off x="687185" y="304800"/>
          <a:ext cx="7848600" cy="6261354"/>
        </p:xfrm>
        <a:graphic>
          <a:graphicData uri="http://schemas.openxmlformats.org/drawingml/2006/table">
            <a:tbl>
              <a:tblPr bandRow="1">
                <a:tableStyleId>{8EC20E35-A176-4012-BC5E-935CFFF8708E}</a:tableStyleId>
              </a:tblPr>
              <a:tblGrid>
                <a:gridCol w="3321770">
                  <a:extLst>
                    <a:ext uri="{9D8B030D-6E8A-4147-A177-3AD203B41FA5}">
                      <a16:colId xmlns:a16="http://schemas.microsoft.com/office/drawing/2014/main" val="965610796"/>
                    </a:ext>
                  </a:extLst>
                </a:gridCol>
                <a:gridCol w="4526830">
                  <a:extLst>
                    <a:ext uri="{9D8B030D-6E8A-4147-A177-3AD203B41FA5}">
                      <a16:colId xmlns:a16="http://schemas.microsoft.com/office/drawing/2014/main" val="1174790120"/>
                    </a:ext>
                  </a:extLst>
                </a:gridCol>
              </a:tblGrid>
              <a:tr h="180109">
                <a:tc gridSpan="2">
                  <a:txBody>
                    <a:bodyPr/>
                    <a:lstStyle/>
                    <a:p>
                      <a:pPr algn="ctr" fontAlgn="b"/>
                      <a:r>
                        <a:rPr lang="en-IN" sz="1200" b="1" u="none" strike="noStrike" dirty="0">
                          <a:effectLst/>
                        </a:rPr>
                        <a:t>Question 1 – How do you get your energy?</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4157875197"/>
                  </a:ext>
                </a:extLst>
              </a:tr>
              <a:tr h="180109">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4167007584"/>
                  </a:ext>
                </a:extLst>
              </a:tr>
              <a:tr h="180109">
                <a:tc>
                  <a:txBody>
                    <a:bodyPr/>
                    <a:lstStyle/>
                    <a:p>
                      <a:pPr algn="ctr" fontAlgn="b"/>
                      <a:r>
                        <a:rPr lang="en-IN" sz="1200" u="none" strike="noStrike" dirty="0">
                          <a:effectLst/>
                        </a:rPr>
                        <a:t>are generally sociable</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dirty="0">
                          <a:effectLst/>
                        </a:rPr>
                        <a:t>are generally quiet</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183694393"/>
                  </a:ext>
                </a:extLst>
              </a:tr>
              <a:tr h="180109">
                <a:tc>
                  <a:txBody>
                    <a:bodyPr/>
                    <a:lstStyle/>
                    <a:p>
                      <a:pPr algn="ctr" fontAlgn="b"/>
                      <a:r>
                        <a:rPr lang="en-IN" sz="1200" u="none" strike="noStrike" dirty="0">
                          <a:effectLst/>
                        </a:rPr>
                        <a:t>are focused on the outer world</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focused on their inner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67475625"/>
                  </a:ext>
                </a:extLst>
              </a:tr>
              <a:tr h="180109">
                <a:tc>
                  <a:txBody>
                    <a:bodyPr/>
                    <a:lstStyle/>
                    <a:p>
                      <a:pPr algn="ctr" fontAlgn="b"/>
                      <a:r>
                        <a:rPr lang="en-IN" sz="1200" u="none" strike="noStrike">
                          <a:effectLst/>
                        </a:rPr>
                        <a:t>get energy by spending time with others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get energy by spending time alone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988257269"/>
                  </a:ext>
                </a:extLst>
              </a:tr>
              <a:tr h="180109">
                <a:tc>
                  <a:txBody>
                    <a:bodyPr/>
                    <a:lstStyle/>
                    <a:p>
                      <a:pPr algn="ctr" fontAlgn="b"/>
                      <a:r>
                        <a:rPr lang="en-IN" sz="1200" u="none" strike="noStrike">
                          <a:effectLst/>
                        </a:rPr>
                        <a:t>talk a lot &amp; start conversations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mostly listen &amp; wait for others to talk first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250394196"/>
                  </a:ext>
                </a:extLst>
              </a:tr>
              <a:tr h="180109">
                <a:tc>
                  <a:txBody>
                    <a:bodyPr/>
                    <a:lstStyle/>
                    <a:p>
                      <a:pPr algn="ctr" fontAlgn="b"/>
                      <a:r>
                        <a:rPr lang="en-IN" sz="1200" u="none" strike="noStrike" dirty="0">
                          <a:effectLst/>
                        </a:rPr>
                        <a:t>speak first, then think</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think first, then speak</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246151805"/>
                  </a:ext>
                </a:extLst>
              </a:tr>
              <a:tr h="180109">
                <a:tc>
                  <a:txBody>
                    <a:bodyPr/>
                    <a:lstStyle/>
                    <a:p>
                      <a:pPr algn="ctr" fontAlgn="b"/>
                      <a:r>
                        <a:rPr lang="en-IN" sz="1200" u="none" strike="noStrike" dirty="0">
                          <a:effectLst/>
                        </a:rPr>
                        <a:t>are quick to take action</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slow to take action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301813647"/>
                  </a:ext>
                </a:extLst>
              </a:tr>
              <a:tr h="180109">
                <a:tc>
                  <a:txBody>
                    <a:bodyPr/>
                    <a:lstStyle/>
                    <a:p>
                      <a:pPr algn="ctr" fontAlgn="b"/>
                      <a:r>
                        <a:rPr lang="en-IN" sz="1200" u="none" strike="noStrike">
                          <a:effectLst/>
                        </a:rPr>
                        <a:t>have many friends &amp; many interests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have a few deep friendships &amp; refined interests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905550306"/>
                  </a:ext>
                </a:extLst>
              </a:tr>
              <a:tr h="180109">
                <a:tc gridSpan="2">
                  <a:txBody>
                    <a:bodyPr/>
                    <a:lstStyle/>
                    <a:p>
                      <a:pPr algn="ctr" fontAlgn="b"/>
                      <a:r>
                        <a:rPr lang="en-IN" sz="1200" b="1" u="none" strike="noStrike" dirty="0">
                          <a:effectLst/>
                        </a:rPr>
                        <a:t>Question 2 – How do you see the world &amp; gather information?</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1595030377"/>
                  </a:ext>
                </a:extLst>
              </a:tr>
              <a:tr h="180109">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329576912"/>
                  </a:ext>
                </a:extLst>
              </a:tr>
              <a:tr h="180109">
                <a:tc>
                  <a:txBody>
                    <a:bodyPr/>
                    <a:lstStyle/>
                    <a:p>
                      <a:pPr algn="ctr" fontAlgn="b"/>
                      <a:r>
                        <a:rPr lang="en-IN" sz="1200" u="none" strike="noStrike">
                          <a:effectLst/>
                        </a:rPr>
                        <a:t>have finely-tuned five senses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use their “sixth sense”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642097987"/>
                  </a:ext>
                </a:extLst>
              </a:tr>
              <a:tr h="180109">
                <a:tc>
                  <a:txBody>
                    <a:bodyPr/>
                    <a:lstStyle/>
                    <a:p>
                      <a:pPr algn="ctr" fontAlgn="b"/>
                      <a:r>
                        <a:rPr lang="en-IN" sz="1200" u="none" strike="noStrike" dirty="0">
                          <a:effectLst/>
                        </a:rPr>
                        <a:t>pay attention to the details</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see the “big picture”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752425936"/>
                  </a:ext>
                </a:extLst>
              </a:tr>
              <a:tr h="180109">
                <a:tc>
                  <a:txBody>
                    <a:bodyPr/>
                    <a:lstStyle/>
                    <a:p>
                      <a:pPr algn="ctr" fontAlgn="b"/>
                      <a:r>
                        <a:rPr lang="en-IN" sz="1200" u="none" strike="noStrike">
                          <a:effectLst/>
                        </a:rPr>
                        <a:t>focus on what is real (in the present)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focus on what is possible (in the future)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825530014"/>
                  </a:ext>
                </a:extLst>
              </a:tr>
              <a:tr h="180109">
                <a:tc>
                  <a:txBody>
                    <a:bodyPr/>
                    <a:lstStyle/>
                    <a:p>
                      <a:pPr algn="ctr" fontAlgn="b"/>
                      <a:r>
                        <a:rPr lang="en-IN" sz="1200" u="none" strike="noStrike">
                          <a:effectLst/>
                        </a:rPr>
                        <a:t>think in concrete terms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think in abstract terms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489204763"/>
                  </a:ext>
                </a:extLst>
              </a:tr>
              <a:tr h="180109">
                <a:tc>
                  <a:txBody>
                    <a:bodyPr/>
                    <a:lstStyle/>
                    <a:p>
                      <a:pPr algn="ctr" fontAlgn="b"/>
                      <a:r>
                        <a:rPr lang="en-IN" sz="1200" u="none" strike="noStrike">
                          <a:effectLst/>
                        </a:rPr>
                        <a:t>like practical things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theories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095056293"/>
                  </a:ext>
                </a:extLst>
              </a:tr>
              <a:tr h="180109">
                <a:tc>
                  <a:txBody>
                    <a:bodyPr/>
                    <a:lstStyle/>
                    <a:p>
                      <a:pPr algn="ctr" fontAlgn="b"/>
                      <a:r>
                        <a:rPr lang="en-IN" sz="1200" u="none" strike="noStrike">
                          <a:effectLst/>
                        </a:rPr>
                        <a:t>like to do (make)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to dream (design)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351698355"/>
                  </a:ext>
                </a:extLst>
              </a:tr>
              <a:tr h="180109">
                <a:tc>
                  <a:txBody>
                    <a:bodyPr/>
                    <a:lstStyle/>
                    <a:p>
                      <a:pPr algn="ctr" fontAlgn="b"/>
                      <a:r>
                        <a:rPr lang="en-IN" sz="1200" u="none" strike="noStrike">
                          <a:effectLst/>
                        </a:rPr>
                        <a:t>are accurate and observant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creative and imaginative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821252911"/>
                  </a:ext>
                </a:extLst>
              </a:tr>
              <a:tr h="180109">
                <a:tc>
                  <a:txBody>
                    <a:bodyPr/>
                    <a:lstStyle/>
                    <a:p>
                      <a:pPr algn="ctr" fontAlgn="b"/>
                      <a:r>
                        <a:rPr lang="en-IN" sz="1200" u="none" strike="noStrike">
                          <a:effectLst/>
                        </a:rPr>
                        <a:t>prefer to do things the established way</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prefer to try out new ideas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838910355"/>
                  </a:ext>
                </a:extLst>
              </a:tr>
              <a:tr h="180109">
                <a:tc gridSpan="2">
                  <a:txBody>
                    <a:bodyPr/>
                    <a:lstStyle/>
                    <a:p>
                      <a:pPr algn="ctr" fontAlgn="b"/>
                      <a:r>
                        <a:rPr lang="en-IN" sz="1200" b="1" u="none" strike="noStrike" dirty="0">
                          <a:effectLst/>
                        </a:rPr>
                        <a:t>Question 3 – How do you make your decisions?</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759497030"/>
                  </a:ext>
                </a:extLst>
              </a:tr>
              <a:tr h="180109">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033672208"/>
                  </a:ext>
                </a:extLst>
              </a:tr>
              <a:tr h="180109">
                <a:tc>
                  <a:txBody>
                    <a:bodyPr/>
                    <a:lstStyle/>
                    <a:p>
                      <a:pPr algn="ctr" fontAlgn="b"/>
                      <a:r>
                        <a:rPr lang="en-IN" sz="1200" u="none" strike="noStrike">
                          <a:effectLst/>
                        </a:rPr>
                        <a:t>mostly use their head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mostly use their heart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910318978"/>
                  </a:ext>
                </a:extLst>
              </a:tr>
              <a:tr h="180109">
                <a:tc>
                  <a:txBody>
                    <a:bodyPr/>
                    <a:lstStyle/>
                    <a:p>
                      <a:pPr algn="ctr" fontAlgn="b"/>
                      <a:r>
                        <a:rPr lang="en-IN" sz="1200" u="none" strike="noStrike">
                          <a:effectLst/>
                        </a:rPr>
                        <a:t>make decisions based on logic</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make decisions based on their values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536164035"/>
                  </a:ext>
                </a:extLst>
              </a:tr>
              <a:tr h="180109">
                <a:tc>
                  <a:txBody>
                    <a:bodyPr/>
                    <a:lstStyle/>
                    <a:p>
                      <a:pPr algn="ctr" fontAlgn="b"/>
                      <a:r>
                        <a:rPr lang="en-IN" sz="1200" u="none" strike="noStrike">
                          <a:effectLst/>
                        </a:rPr>
                        <a:t>are more interested in things &amp; ideas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more interested in people &amp; emotions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181450387"/>
                  </a:ext>
                </a:extLst>
              </a:tr>
              <a:tr h="180109">
                <a:tc>
                  <a:txBody>
                    <a:bodyPr/>
                    <a:lstStyle/>
                    <a:p>
                      <a:pPr algn="ctr" fontAlgn="b"/>
                      <a:r>
                        <a:rPr lang="en-IN" sz="1200" u="none" strike="noStrike">
                          <a:effectLst/>
                        </a:rPr>
                        <a:t>treat everybody the same (emphasizing fairness)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treat people according to their situation (emphasizing compassion)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805614028"/>
                  </a:ext>
                </a:extLst>
              </a:tr>
              <a:tr h="180109">
                <a:tc>
                  <a:txBody>
                    <a:bodyPr/>
                    <a:lstStyle/>
                    <a:p>
                      <a:pPr algn="ctr" fontAlgn="b"/>
                      <a:r>
                        <a:rPr lang="en-IN" sz="1200" u="none" strike="noStrike">
                          <a:effectLst/>
                        </a:rPr>
                        <a:t>are more scientific in describing the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more poetic in describing the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8987347"/>
                  </a:ext>
                </a:extLst>
              </a:tr>
              <a:tr h="180109">
                <a:tc gridSpan="2">
                  <a:txBody>
                    <a:bodyPr/>
                    <a:lstStyle/>
                    <a:p>
                      <a:pPr algn="ctr" fontAlgn="b"/>
                      <a:r>
                        <a:rPr lang="en-IN" sz="1200" b="1" u="none" strike="noStrike" dirty="0">
                          <a:effectLst/>
                        </a:rPr>
                        <a:t>Question 4 – How much do you like to plan ahead?</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4039993228"/>
                  </a:ext>
                </a:extLst>
              </a:tr>
              <a:tr h="180109">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906674140"/>
                  </a:ext>
                </a:extLst>
              </a:tr>
              <a:tr h="180109">
                <a:tc>
                  <a:txBody>
                    <a:bodyPr/>
                    <a:lstStyle/>
                    <a:p>
                      <a:pPr algn="ctr" fontAlgn="b"/>
                      <a:r>
                        <a:rPr lang="en-IN" sz="1200" u="none" strike="noStrike">
                          <a:effectLst/>
                        </a:rPr>
                        <a:t>are organized and structured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casual and relaxed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717642726"/>
                  </a:ext>
                </a:extLst>
              </a:tr>
              <a:tr h="180109">
                <a:tc>
                  <a:txBody>
                    <a:bodyPr/>
                    <a:lstStyle/>
                    <a:p>
                      <a:pPr algn="ctr" fontAlgn="b"/>
                      <a:r>
                        <a:rPr lang="en-IN" sz="1200" u="none" strike="noStrike">
                          <a:effectLst/>
                        </a:rPr>
                        <a:t>make plans in advance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prefer to “go with the flow”</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548744115"/>
                  </a:ext>
                </a:extLst>
              </a:tr>
              <a:tr h="180109">
                <a:tc>
                  <a:txBody>
                    <a:bodyPr/>
                    <a:lstStyle/>
                    <a:p>
                      <a:pPr algn="ctr" fontAlgn="b"/>
                      <a:r>
                        <a:rPr lang="en-IN" sz="1200" u="none" strike="noStrike">
                          <a:effectLst/>
                        </a:rPr>
                        <a:t>keep to the plan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able to change and adapt quickly</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251382431"/>
                  </a:ext>
                </a:extLst>
              </a:tr>
              <a:tr h="180109">
                <a:tc>
                  <a:txBody>
                    <a:bodyPr/>
                    <a:lstStyle/>
                    <a:p>
                      <a:pPr algn="ctr" fontAlgn="b"/>
                      <a:r>
                        <a:rPr lang="en-IN" sz="1200" u="none" strike="noStrike">
                          <a:effectLst/>
                        </a:rPr>
                        <a:t>like to be in control of their life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to simply let life happen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606748294"/>
                  </a:ext>
                </a:extLst>
              </a:tr>
              <a:tr h="180109">
                <a:tc>
                  <a:txBody>
                    <a:bodyPr/>
                    <a:lstStyle/>
                    <a:p>
                      <a:pPr algn="ctr" fontAlgn="b"/>
                      <a:r>
                        <a:rPr lang="en-IN" sz="1200" u="none" strike="noStrike">
                          <a:effectLst/>
                        </a:rPr>
                        <a:t>want to finalize decisions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dirty="0">
                          <a:effectLst/>
                        </a:rPr>
                        <a:t>want to find more information</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717217111"/>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271546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4035072212"/>
              </p:ext>
            </p:extLst>
          </p:nvPr>
        </p:nvGraphicFramePr>
        <p:xfrm>
          <a:off x="687185" y="304800"/>
          <a:ext cx="7848600" cy="6261354"/>
        </p:xfrm>
        <a:graphic>
          <a:graphicData uri="http://schemas.openxmlformats.org/drawingml/2006/table">
            <a:tbl>
              <a:tblPr bandRow="1">
                <a:tableStyleId>{8EC20E35-A176-4012-BC5E-935CFFF8708E}</a:tableStyleId>
              </a:tblPr>
              <a:tblGrid>
                <a:gridCol w="3321770">
                  <a:extLst>
                    <a:ext uri="{9D8B030D-6E8A-4147-A177-3AD203B41FA5}">
                      <a16:colId xmlns:a16="http://schemas.microsoft.com/office/drawing/2014/main" val="965610796"/>
                    </a:ext>
                  </a:extLst>
                </a:gridCol>
                <a:gridCol w="4526830">
                  <a:extLst>
                    <a:ext uri="{9D8B030D-6E8A-4147-A177-3AD203B41FA5}">
                      <a16:colId xmlns:a16="http://schemas.microsoft.com/office/drawing/2014/main" val="1174790120"/>
                    </a:ext>
                  </a:extLst>
                </a:gridCol>
              </a:tblGrid>
              <a:tr h="180109">
                <a:tc gridSpan="2">
                  <a:txBody>
                    <a:bodyPr/>
                    <a:lstStyle/>
                    <a:p>
                      <a:pPr algn="ctr" fontAlgn="b"/>
                      <a:r>
                        <a:rPr lang="en-IN" sz="1200" b="1" u="none" strike="noStrike" dirty="0">
                          <a:effectLst/>
                        </a:rPr>
                        <a:t>Question 1 – How do you get your energy?</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4157875197"/>
                  </a:ext>
                </a:extLst>
              </a:tr>
              <a:tr h="180109">
                <a:tc>
                  <a:txBody>
                    <a:bodyPr/>
                    <a:lstStyle/>
                    <a:p>
                      <a:pPr algn="ctr" fontAlgn="b"/>
                      <a:r>
                        <a:rPr lang="en-IN" sz="1200" b="1" u="none" strike="noStrike" dirty="0">
                          <a:solidFill>
                            <a:srgbClr val="FF0000"/>
                          </a:solidFill>
                          <a:effectLst/>
                        </a:rPr>
                        <a:t>Extraverts = E</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b="1" u="none" strike="noStrike" dirty="0">
                          <a:solidFill>
                            <a:srgbClr val="FF0000"/>
                          </a:solidFill>
                          <a:effectLst/>
                        </a:rPr>
                        <a:t>Introverts = I</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4167007584"/>
                  </a:ext>
                </a:extLst>
              </a:tr>
              <a:tr h="180109">
                <a:tc>
                  <a:txBody>
                    <a:bodyPr/>
                    <a:lstStyle/>
                    <a:p>
                      <a:pPr algn="ctr" fontAlgn="b"/>
                      <a:r>
                        <a:rPr lang="en-IN" sz="1200" u="none" strike="noStrike" dirty="0">
                          <a:effectLst/>
                        </a:rPr>
                        <a:t>are generally sociable</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generally quiet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183694393"/>
                  </a:ext>
                </a:extLst>
              </a:tr>
              <a:tr h="180109">
                <a:tc>
                  <a:txBody>
                    <a:bodyPr/>
                    <a:lstStyle/>
                    <a:p>
                      <a:pPr algn="ctr" fontAlgn="b"/>
                      <a:r>
                        <a:rPr lang="en-IN" sz="1200" u="none" strike="noStrike" dirty="0">
                          <a:effectLst/>
                        </a:rPr>
                        <a:t>are focused on the outer world</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focused on their inner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67475625"/>
                  </a:ext>
                </a:extLst>
              </a:tr>
              <a:tr h="180109">
                <a:tc>
                  <a:txBody>
                    <a:bodyPr/>
                    <a:lstStyle/>
                    <a:p>
                      <a:pPr algn="ctr" fontAlgn="b"/>
                      <a:r>
                        <a:rPr lang="en-IN" sz="1200" u="none" strike="noStrike">
                          <a:effectLst/>
                        </a:rPr>
                        <a:t>get energy by spending time with others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get energy by spending time alone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988257269"/>
                  </a:ext>
                </a:extLst>
              </a:tr>
              <a:tr h="180109">
                <a:tc>
                  <a:txBody>
                    <a:bodyPr/>
                    <a:lstStyle/>
                    <a:p>
                      <a:pPr algn="ctr" fontAlgn="b"/>
                      <a:r>
                        <a:rPr lang="en-IN" sz="1200" u="none" strike="noStrike">
                          <a:effectLst/>
                        </a:rPr>
                        <a:t>talk a lot &amp; start conversations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mostly listen &amp; wait for others to talk first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250394196"/>
                  </a:ext>
                </a:extLst>
              </a:tr>
              <a:tr h="180109">
                <a:tc>
                  <a:txBody>
                    <a:bodyPr/>
                    <a:lstStyle/>
                    <a:p>
                      <a:pPr algn="ctr" fontAlgn="b"/>
                      <a:r>
                        <a:rPr lang="en-IN" sz="1200" u="none" strike="noStrike" dirty="0">
                          <a:effectLst/>
                        </a:rPr>
                        <a:t>speak first, then think</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think first, then speak</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246151805"/>
                  </a:ext>
                </a:extLst>
              </a:tr>
              <a:tr h="180109">
                <a:tc>
                  <a:txBody>
                    <a:bodyPr/>
                    <a:lstStyle/>
                    <a:p>
                      <a:pPr algn="ctr" fontAlgn="b"/>
                      <a:r>
                        <a:rPr lang="en-IN" sz="1200" u="none" strike="noStrike" dirty="0">
                          <a:effectLst/>
                        </a:rPr>
                        <a:t>are quick to take action</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slow to take action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301813647"/>
                  </a:ext>
                </a:extLst>
              </a:tr>
              <a:tr h="180109">
                <a:tc>
                  <a:txBody>
                    <a:bodyPr/>
                    <a:lstStyle/>
                    <a:p>
                      <a:pPr algn="ctr" fontAlgn="b"/>
                      <a:r>
                        <a:rPr lang="en-IN" sz="1200" u="none" strike="noStrike" dirty="0">
                          <a:effectLst/>
                        </a:rPr>
                        <a:t>have many friends &amp; many interests</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have a few deep friendships &amp; refined interests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905550306"/>
                  </a:ext>
                </a:extLst>
              </a:tr>
              <a:tr h="180109">
                <a:tc gridSpan="2">
                  <a:txBody>
                    <a:bodyPr/>
                    <a:lstStyle/>
                    <a:p>
                      <a:pPr algn="ctr" fontAlgn="b"/>
                      <a:r>
                        <a:rPr lang="en-IN" sz="1200" b="1" u="none" strike="noStrike" dirty="0">
                          <a:effectLst/>
                        </a:rPr>
                        <a:t>Question 2 – How do you see the world &amp; gather information?</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1595030377"/>
                  </a:ext>
                </a:extLst>
              </a:tr>
              <a:tr h="180109">
                <a:tc>
                  <a:txBody>
                    <a:bodyPr/>
                    <a:lstStyle/>
                    <a:p>
                      <a:pPr algn="ctr" fontAlgn="b"/>
                      <a:r>
                        <a:rPr lang="en-IN" sz="1200" b="1" u="none" strike="noStrike" dirty="0">
                          <a:solidFill>
                            <a:srgbClr val="FF0000"/>
                          </a:solidFill>
                          <a:effectLst/>
                        </a:rPr>
                        <a:t>Sensors = S</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b="1" u="none" strike="noStrike" dirty="0" err="1">
                          <a:solidFill>
                            <a:srgbClr val="FF0000"/>
                          </a:solidFill>
                          <a:effectLst/>
                        </a:rPr>
                        <a:t>intuitives</a:t>
                      </a:r>
                      <a:r>
                        <a:rPr lang="en-IN" sz="1200" b="1" u="none" strike="noStrike" dirty="0">
                          <a:solidFill>
                            <a:srgbClr val="FF0000"/>
                          </a:solidFill>
                          <a:effectLst/>
                        </a:rPr>
                        <a:t> = N</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329576912"/>
                  </a:ext>
                </a:extLst>
              </a:tr>
              <a:tr h="180109">
                <a:tc>
                  <a:txBody>
                    <a:bodyPr/>
                    <a:lstStyle/>
                    <a:p>
                      <a:pPr algn="ctr" fontAlgn="b"/>
                      <a:r>
                        <a:rPr lang="en-IN" sz="1200" u="none" strike="noStrike" dirty="0">
                          <a:effectLst/>
                        </a:rPr>
                        <a:t>have finely-tuned five senses</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use their “sixth sense”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642097987"/>
                  </a:ext>
                </a:extLst>
              </a:tr>
              <a:tr h="180109">
                <a:tc>
                  <a:txBody>
                    <a:bodyPr/>
                    <a:lstStyle/>
                    <a:p>
                      <a:pPr algn="ctr" fontAlgn="b"/>
                      <a:r>
                        <a:rPr lang="en-IN" sz="1200" u="none" strike="noStrike">
                          <a:effectLst/>
                        </a:rPr>
                        <a:t>pay attention to the details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see the “big picture”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752425936"/>
                  </a:ext>
                </a:extLst>
              </a:tr>
              <a:tr h="180109">
                <a:tc>
                  <a:txBody>
                    <a:bodyPr/>
                    <a:lstStyle/>
                    <a:p>
                      <a:pPr algn="ctr" fontAlgn="b"/>
                      <a:r>
                        <a:rPr lang="en-IN" sz="1200" u="none" strike="noStrike">
                          <a:effectLst/>
                        </a:rPr>
                        <a:t>focus on what is real (in the present)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focus on what is possible (in the future)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825530014"/>
                  </a:ext>
                </a:extLst>
              </a:tr>
              <a:tr h="180109">
                <a:tc>
                  <a:txBody>
                    <a:bodyPr/>
                    <a:lstStyle/>
                    <a:p>
                      <a:pPr algn="ctr" fontAlgn="b"/>
                      <a:r>
                        <a:rPr lang="en-IN" sz="1200" u="none" strike="noStrike">
                          <a:effectLst/>
                        </a:rPr>
                        <a:t>think in concrete terms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think in abstract terms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489204763"/>
                  </a:ext>
                </a:extLst>
              </a:tr>
              <a:tr h="180109">
                <a:tc>
                  <a:txBody>
                    <a:bodyPr/>
                    <a:lstStyle/>
                    <a:p>
                      <a:pPr algn="ctr" fontAlgn="b"/>
                      <a:r>
                        <a:rPr lang="en-IN" sz="1200" u="none" strike="noStrike">
                          <a:effectLst/>
                        </a:rPr>
                        <a:t>like practical things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theories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095056293"/>
                  </a:ext>
                </a:extLst>
              </a:tr>
              <a:tr h="180109">
                <a:tc>
                  <a:txBody>
                    <a:bodyPr/>
                    <a:lstStyle/>
                    <a:p>
                      <a:pPr algn="ctr" fontAlgn="b"/>
                      <a:r>
                        <a:rPr lang="en-IN" sz="1200" u="none" strike="noStrike">
                          <a:effectLst/>
                        </a:rPr>
                        <a:t>like to do (make)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to dream (design)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351698355"/>
                  </a:ext>
                </a:extLst>
              </a:tr>
              <a:tr h="180109">
                <a:tc>
                  <a:txBody>
                    <a:bodyPr/>
                    <a:lstStyle/>
                    <a:p>
                      <a:pPr algn="ctr" fontAlgn="b"/>
                      <a:r>
                        <a:rPr lang="en-IN" sz="1200" u="none" strike="noStrike">
                          <a:effectLst/>
                        </a:rPr>
                        <a:t>are accurate and observant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creative and imaginative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821252911"/>
                  </a:ext>
                </a:extLst>
              </a:tr>
              <a:tr h="180109">
                <a:tc>
                  <a:txBody>
                    <a:bodyPr/>
                    <a:lstStyle/>
                    <a:p>
                      <a:pPr algn="ctr" fontAlgn="b"/>
                      <a:r>
                        <a:rPr lang="en-IN" sz="1200" u="none" strike="noStrike">
                          <a:effectLst/>
                        </a:rPr>
                        <a:t>prefer to do things the established way</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prefer to try out new ideas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838910355"/>
                  </a:ext>
                </a:extLst>
              </a:tr>
              <a:tr h="180109">
                <a:tc gridSpan="2">
                  <a:txBody>
                    <a:bodyPr/>
                    <a:lstStyle/>
                    <a:p>
                      <a:pPr algn="ctr" fontAlgn="b"/>
                      <a:r>
                        <a:rPr lang="en-IN" sz="1200" b="1" u="none" strike="noStrike" dirty="0">
                          <a:effectLst/>
                        </a:rPr>
                        <a:t>Question 3 – How do you make your decisions?</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759497030"/>
                  </a:ext>
                </a:extLst>
              </a:tr>
              <a:tr h="180109">
                <a:tc>
                  <a:txBody>
                    <a:bodyPr/>
                    <a:lstStyle/>
                    <a:p>
                      <a:pPr algn="ctr" fontAlgn="b"/>
                      <a:r>
                        <a:rPr lang="en-IN" sz="1200" b="1" u="none" strike="noStrike" dirty="0">
                          <a:solidFill>
                            <a:srgbClr val="FF0000"/>
                          </a:solidFill>
                          <a:effectLst/>
                        </a:rPr>
                        <a:t>Thinkers = T</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b="1" u="none" strike="noStrike" dirty="0">
                          <a:solidFill>
                            <a:srgbClr val="FF0000"/>
                          </a:solidFill>
                          <a:effectLst/>
                        </a:rPr>
                        <a:t>Feelers = F</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033672208"/>
                  </a:ext>
                </a:extLst>
              </a:tr>
              <a:tr h="180109">
                <a:tc>
                  <a:txBody>
                    <a:bodyPr/>
                    <a:lstStyle/>
                    <a:p>
                      <a:pPr algn="ctr" fontAlgn="b"/>
                      <a:r>
                        <a:rPr lang="en-IN" sz="1200" u="none" strike="noStrike">
                          <a:effectLst/>
                        </a:rPr>
                        <a:t>mostly use their head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mostly use their heart</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910318978"/>
                  </a:ext>
                </a:extLst>
              </a:tr>
              <a:tr h="180109">
                <a:tc>
                  <a:txBody>
                    <a:bodyPr/>
                    <a:lstStyle/>
                    <a:p>
                      <a:pPr algn="ctr" fontAlgn="b"/>
                      <a:r>
                        <a:rPr lang="en-IN" sz="1200" u="none" strike="noStrike">
                          <a:effectLst/>
                        </a:rPr>
                        <a:t>make decisions based on logic</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make decisions based on their values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536164035"/>
                  </a:ext>
                </a:extLst>
              </a:tr>
              <a:tr h="180109">
                <a:tc>
                  <a:txBody>
                    <a:bodyPr/>
                    <a:lstStyle/>
                    <a:p>
                      <a:pPr algn="ctr" fontAlgn="b"/>
                      <a:r>
                        <a:rPr lang="en-IN" sz="1200" u="none" strike="noStrike">
                          <a:effectLst/>
                        </a:rPr>
                        <a:t>are more interested in things &amp; ideas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more interested in people &amp; emotions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181450387"/>
                  </a:ext>
                </a:extLst>
              </a:tr>
              <a:tr h="180109">
                <a:tc>
                  <a:txBody>
                    <a:bodyPr/>
                    <a:lstStyle/>
                    <a:p>
                      <a:pPr algn="ctr" fontAlgn="b"/>
                      <a:r>
                        <a:rPr lang="en-IN" sz="1200" u="none" strike="noStrike">
                          <a:effectLst/>
                        </a:rPr>
                        <a:t>treat everybody the same (emphasizing fairness)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treat people according to their situation (emphasizing compassion)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805614028"/>
                  </a:ext>
                </a:extLst>
              </a:tr>
              <a:tr h="180109">
                <a:tc>
                  <a:txBody>
                    <a:bodyPr/>
                    <a:lstStyle/>
                    <a:p>
                      <a:pPr algn="ctr" fontAlgn="b"/>
                      <a:r>
                        <a:rPr lang="en-IN" sz="1200" u="none" strike="noStrike">
                          <a:effectLst/>
                        </a:rPr>
                        <a:t>are more scientific in describing the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more poetic in describing the world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8987347"/>
                  </a:ext>
                </a:extLst>
              </a:tr>
              <a:tr h="180109">
                <a:tc gridSpan="2">
                  <a:txBody>
                    <a:bodyPr/>
                    <a:lstStyle/>
                    <a:p>
                      <a:pPr algn="ctr" fontAlgn="b"/>
                      <a:r>
                        <a:rPr lang="en-IN" sz="1200" b="1" u="none" strike="noStrike" dirty="0">
                          <a:effectLst/>
                        </a:rPr>
                        <a:t>Question 4 – How much do you like to plan ahead?</a:t>
                      </a:r>
                      <a:endParaRPr lang="en-IN" sz="1200" b="1" i="0" u="none" strike="noStrike" dirty="0">
                        <a:solidFill>
                          <a:srgbClr val="000000"/>
                        </a:solidFill>
                        <a:effectLst/>
                        <a:latin typeface="Calibri" panose="020F0502020204030204" pitchFamily="34" charset="0"/>
                      </a:endParaRPr>
                    </a:p>
                  </a:txBody>
                  <a:tcPr marL="6858" marR="6858" marT="6858" marB="0" anchor="b">
                    <a:solidFill>
                      <a:schemeClr val="bg1"/>
                    </a:solidFill>
                  </a:tcPr>
                </a:tc>
                <a:tc hMerge="1">
                  <a:txBody>
                    <a:bodyPr/>
                    <a:lstStyle/>
                    <a:p>
                      <a:endParaRPr lang="en-IN"/>
                    </a:p>
                  </a:txBody>
                  <a:tcPr/>
                </a:tc>
                <a:extLst>
                  <a:ext uri="{0D108BD9-81ED-4DB2-BD59-A6C34878D82A}">
                    <a16:rowId xmlns:a16="http://schemas.microsoft.com/office/drawing/2014/main" val="4039993228"/>
                  </a:ext>
                </a:extLst>
              </a:tr>
              <a:tr h="180109">
                <a:tc>
                  <a:txBody>
                    <a:bodyPr/>
                    <a:lstStyle/>
                    <a:p>
                      <a:pPr algn="ctr" fontAlgn="b"/>
                      <a:r>
                        <a:rPr lang="en-IN" sz="1200" b="1" u="none" strike="noStrike" dirty="0">
                          <a:solidFill>
                            <a:srgbClr val="FF0000"/>
                          </a:solidFill>
                          <a:effectLst/>
                        </a:rPr>
                        <a:t>Judgers = J</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b="1" u="none" strike="noStrike" dirty="0">
                          <a:solidFill>
                            <a:srgbClr val="FF0000"/>
                          </a:solidFill>
                          <a:effectLst/>
                        </a:rPr>
                        <a:t>Perceivers = P</a:t>
                      </a:r>
                      <a:endParaRPr lang="en-IN" sz="1200" b="1" i="0" u="none" strike="noStrike" dirty="0">
                        <a:solidFill>
                          <a:srgbClr val="FF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3906674140"/>
                  </a:ext>
                </a:extLst>
              </a:tr>
              <a:tr h="180109">
                <a:tc>
                  <a:txBody>
                    <a:bodyPr/>
                    <a:lstStyle/>
                    <a:p>
                      <a:pPr algn="ctr" fontAlgn="b"/>
                      <a:r>
                        <a:rPr lang="en-IN" sz="1200" u="none" strike="noStrike">
                          <a:effectLst/>
                        </a:rPr>
                        <a:t>are organized and structured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casual and relaxed</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717642726"/>
                  </a:ext>
                </a:extLst>
              </a:tr>
              <a:tr h="180109">
                <a:tc>
                  <a:txBody>
                    <a:bodyPr/>
                    <a:lstStyle/>
                    <a:p>
                      <a:pPr algn="ctr" fontAlgn="b"/>
                      <a:r>
                        <a:rPr lang="en-IN" sz="1200" u="none" strike="noStrike">
                          <a:effectLst/>
                        </a:rPr>
                        <a:t>make plans in advance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prefer to “go with the flow”</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548744115"/>
                  </a:ext>
                </a:extLst>
              </a:tr>
              <a:tr h="180109">
                <a:tc>
                  <a:txBody>
                    <a:bodyPr/>
                    <a:lstStyle/>
                    <a:p>
                      <a:pPr algn="ctr" fontAlgn="b"/>
                      <a:r>
                        <a:rPr lang="en-IN" sz="1200" u="none" strike="noStrike">
                          <a:effectLst/>
                        </a:rPr>
                        <a:t>keep to the plan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are able to change and adapt quickly</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1251382431"/>
                  </a:ext>
                </a:extLst>
              </a:tr>
              <a:tr h="180109">
                <a:tc>
                  <a:txBody>
                    <a:bodyPr/>
                    <a:lstStyle/>
                    <a:p>
                      <a:pPr algn="ctr" fontAlgn="b"/>
                      <a:r>
                        <a:rPr lang="en-IN" sz="1200" u="none" strike="noStrike">
                          <a:effectLst/>
                        </a:rPr>
                        <a:t>like to be in control of their life</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a:effectLst/>
                        </a:rPr>
                        <a:t>like to simply let life happen</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2606748294"/>
                  </a:ext>
                </a:extLst>
              </a:tr>
              <a:tr h="180109">
                <a:tc>
                  <a:txBody>
                    <a:bodyPr/>
                    <a:lstStyle/>
                    <a:p>
                      <a:pPr algn="ctr" fontAlgn="b"/>
                      <a:r>
                        <a:rPr lang="en-IN" sz="1200" u="none" strike="noStrike">
                          <a:effectLst/>
                        </a:rPr>
                        <a:t>want to finalize decisions</a:t>
                      </a:r>
                      <a:endParaRPr lang="en-IN" sz="1200" b="0" i="0" u="none" strike="noStrike">
                        <a:solidFill>
                          <a:srgbClr val="000000"/>
                        </a:solidFill>
                        <a:effectLst/>
                        <a:latin typeface="Calibri" panose="020F0502020204030204" pitchFamily="34" charset="0"/>
                      </a:endParaRPr>
                    </a:p>
                  </a:txBody>
                  <a:tcPr marL="6858" marR="6858" marT="6858" marB="0" anchor="b">
                    <a:solidFill>
                      <a:schemeClr val="bg1"/>
                    </a:solidFill>
                  </a:tcPr>
                </a:tc>
                <a:tc>
                  <a:txBody>
                    <a:bodyPr/>
                    <a:lstStyle/>
                    <a:p>
                      <a:pPr algn="ctr" fontAlgn="b"/>
                      <a:r>
                        <a:rPr lang="en-IN" sz="1200" u="none" strike="noStrike" dirty="0">
                          <a:effectLst/>
                        </a:rPr>
                        <a:t>want to find more information</a:t>
                      </a:r>
                      <a:endParaRPr lang="en-IN" sz="1200" b="0" i="0" u="none" strike="noStrike" dirty="0">
                        <a:solidFill>
                          <a:srgbClr val="000000"/>
                        </a:solidFill>
                        <a:effectLst/>
                        <a:latin typeface="Calibri" panose="020F0502020204030204" pitchFamily="34" charset="0"/>
                      </a:endParaRPr>
                    </a:p>
                  </a:txBody>
                  <a:tcPr marL="6858" marR="6858" marT="6858" marB="0" anchor="b">
                    <a:solidFill>
                      <a:schemeClr val="bg1"/>
                    </a:solidFill>
                  </a:tcPr>
                </a:tc>
                <a:extLst>
                  <a:ext uri="{0D108BD9-81ED-4DB2-BD59-A6C34878D82A}">
                    <a16:rowId xmlns:a16="http://schemas.microsoft.com/office/drawing/2014/main" val="717217111"/>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127094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9" t="18518" r="49857" b="69259"/>
          <a:stretch/>
        </p:blipFill>
        <p:spPr bwMode="auto">
          <a:xfrm>
            <a:off x="609599" y="220435"/>
            <a:ext cx="7960901" cy="29197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8427" r="2476" b="69499"/>
          <a:stretch/>
        </p:blipFill>
        <p:spPr bwMode="auto">
          <a:xfrm>
            <a:off x="609600" y="3352800"/>
            <a:ext cx="7960901"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64539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Natural Mental Habits</a:t>
            </a:r>
            <a:endParaRPr lang="en-IN" dirty="0"/>
          </a:p>
        </p:txBody>
      </p:sp>
      <p:sp>
        <p:nvSpPr>
          <p:cNvPr id="8" name="Subtitle 7"/>
          <p:cNvSpPr>
            <a:spLocks noGrp="1"/>
          </p:cNvSpPr>
          <p:nvPr>
            <p:ph type="subTitle" idx="1"/>
          </p:nvPr>
        </p:nvSpPr>
        <p:spPr/>
        <p:txBody>
          <a:bodyPr/>
          <a:lstStyle/>
          <a:p>
            <a:r>
              <a:rPr lang="en-US" dirty="0" smtClean="0"/>
              <a:t>Personality Preference</a:t>
            </a:r>
            <a:endParaRPr lang="en-IN" dirty="0"/>
          </a:p>
        </p:txBody>
      </p:sp>
      <p:sp>
        <p:nvSpPr>
          <p:cNvPr id="5" name="Date Placeholder 4"/>
          <p:cNvSpPr>
            <a:spLocks noGrp="1"/>
          </p:cNvSpPr>
          <p:nvPr>
            <p:ph type="dt" sz="half" idx="10"/>
          </p:nvPr>
        </p:nvSpPr>
        <p:spPr/>
        <p:txBody>
          <a:bodyPr/>
          <a:lstStyle/>
          <a:p>
            <a:r>
              <a:rPr lang="en-US" smtClean="0"/>
              <a:t>5/23/2019</a:t>
            </a:r>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107635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t="32851" b="51397"/>
          <a:stretch/>
        </p:blipFill>
        <p:spPr bwMode="auto">
          <a:xfrm>
            <a:off x="304800" y="419099"/>
            <a:ext cx="8534400" cy="1924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t="48370" b="35565"/>
          <a:stretch/>
        </p:blipFill>
        <p:spPr bwMode="auto">
          <a:xfrm>
            <a:off x="304800" y="4316349"/>
            <a:ext cx="8534400" cy="19629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71441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t="64435" b="19500"/>
          <a:stretch/>
        </p:blipFill>
        <p:spPr bwMode="auto">
          <a:xfrm>
            <a:off x="304800" y="381000"/>
            <a:ext cx="8410575" cy="19344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cer\Desktop\bi_graphics_personalitytraitj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t="80589" b="3591"/>
          <a:stretch/>
        </p:blipFill>
        <p:spPr bwMode="auto">
          <a:xfrm>
            <a:off x="304799" y="4333875"/>
            <a:ext cx="84105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252853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Convert Hobby into Passion</a:t>
            </a:r>
            <a:endParaRPr lang="en-IN" dirty="0"/>
          </a:p>
        </p:txBody>
      </p:sp>
      <p:sp>
        <p:nvSpPr>
          <p:cNvPr id="5" name="Subtitle 4"/>
          <p:cNvSpPr>
            <a:spLocks noGrp="1"/>
          </p:cNvSpPr>
          <p:nvPr>
            <p:ph type="subTitle" idx="1"/>
          </p:nvPr>
        </p:nvSpPr>
        <p:spPr/>
        <p:txBody>
          <a:bodyPr/>
          <a:lstStyle/>
          <a:p>
            <a:r>
              <a:rPr lang="en-US" dirty="0" smtClean="0"/>
              <a:t>And Passion into Profession</a:t>
            </a:r>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127830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Hunt for the right nest</a:t>
            </a:r>
            <a:endParaRPr lang="en-IN" dirty="0"/>
          </a:p>
        </p:txBody>
      </p:sp>
      <p:sp>
        <p:nvSpPr>
          <p:cNvPr id="5" name="Subtitle 4"/>
          <p:cNvSpPr>
            <a:spLocks noGrp="1"/>
          </p:cNvSpPr>
          <p:nvPr>
            <p:ph type="subTitle" idx="1"/>
          </p:nvPr>
        </p:nvSpPr>
        <p:spPr/>
        <p:txBody>
          <a:bodyPr/>
          <a:lstStyle/>
          <a:p>
            <a:r>
              <a:rPr lang="hi-IN" dirty="0" smtClean="0"/>
              <a:t>कर्म पूजा है</a:t>
            </a:r>
            <a:r>
              <a:rPr lang="en-US" dirty="0" smtClean="0"/>
              <a:t>!</a:t>
            </a:r>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127830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IN" dirty="0" smtClean="0">
                <a:hlinkClick r:id="rId2"/>
              </a:rPr>
              <a:t>https://tinyurl.com/y38hh9xj</a:t>
            </a:r>
            <a:r>
              <a:rPr lang="en-IN" dirty="0" smtClean="0"/>
              <a:t/>
            </a:r>
            <a:br>
              <a:rPr lang="en-IN" dirty="0" smtClean="0"/>
            </a:br>
            <a:r>
              <a:rPr lang="en-IN" dirty="0" smtClean="0"/>
              <a:t/>
            </a:r>
            <a:br>
              <a:rPr lang="en-IN" dirty="0" smtClean="0"/>
            </a:br>
            <a:r>
              <a:rPr lang="en-IN" dirty="0">
                <a:hlinkClick r:id="rId3"/>
              </a:rPr>
              <a:t>https://</a:t>
            </a:r>
            <a:r>
              <a:rPr lang="en-IN" dirty="0" smtClean="0">
                <a:hlinkClick r:id="rId3"/>
              </a:rPr>
              <a:t>tinyurl.com/zqnugq2</a:t>
            </a:r>
            <a:r>
              <a:rPr lang="en-IN" dirty="0" smtClean="0"/>
              <a:t> </a:t>
            </a:r>
            <a:endParaRPr lang="en-IN" dirty="0"/>
          </a:p>
        </p:txBody>
      </p:sp>
      <p:sp>
        <p:nvSpPr>
          <p:cNvPr id="3" name="Subtitle 2"/>
          <p:cNvSpPr>
            <a:spLocks noGrp="1"/>
          </p:cNvSpPr>
          <p:nvPr>
            <p:ph type="subTitle" idx="1"/>
          </p:nvPr>
        </p:nvSpPr>
        <p:spPr>
          <a:xfrm>
            <a:off x="1371600" y="4572000"/>
            <a:ext cx="6400800" cy="1752600"/>
          </a:xfrm>
        </p:spPr>
        <p:txBody>
          <a:bodyPr/>
          <a:lstStyle/>
          <a:p>
            <a:r>
              <a:rPr lang="en-US" dirty="0" smtClean="0"/>
              <a:t>Visit above links If you want to know more about your personality type</a:t>
            </a:r>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3045059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550318"/>
            <a:ext cx="7772400" cy="1470025"/>
          </a:xfrm>
        </p:spPr>
        <p:txBody>
          <a:bodyPr/>
          <a:lstStyle/>
          <a:p>
            <a:r>
              <a:rPr lang="en-IN" dirty="0" smtClean="0"/>
              <a:t>Quiz Time</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361" y="566649"/>
            <a:ext cx="3343275" cy="1362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49" y="4670425"/>
            <a:ext cx="2705100" cy="1685925"/>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
        <p:nvSpPr>
          <p:cNvPr id="6" name="Footer Placeholder 5"/>
          <p:cNvSpPr>
            <a:spLocks noGrp="1"/>
          </p:cNvSpPr>
          <p:nvPr>
            <p:ph type="ftr" sz="quarter" idx="11"/>
          </p:nvPr>
        </p:nvSpPr>
        <p:spPr/>
        <p:txBody>
          <a:bodyPr/>
          <a:lstStyle/>
          <a:p>
            <a:r>
              <a:rPr lang="en-IN" smtClean="0"/>
              <a:t>Decoding Personality Types by Saumil Shah</a:t>
            </a:r>
            <a:endParaRPr lang="en-US"/>
          </a:p>
        </p:txBody>
      </p:sp>
      <p:sp>
        <p:nvSpPr>
          <p:cNvPr id="7" name="Date Placeholder 6"/>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63299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685" y="2142533"/>
            <a:ext cx="3760915" cy="2401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142533"/>
            <a:ext cx="3733800" cy="24012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48147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133600"/>
            <a:ext cx="3733800" cy="215885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466" b="9689"/>
          <a:stretch/>
        </p:blipFill>
        <p:spPr>
          <a:xfrm>
            <a:off x="603469" y="2133600"/>
            <a:ext cx="3523800" cy="2163026"/>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23661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320"/>
            <a:ext cx="9144000" cy="478536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4" name="Footer Placeholder 3"/>
          <p:cNvSpPr>
            <a:spLocks noGrp="1"/>
          </p:cNvSpPr>
          <p:nvPr>
            <p:ph type="ftr" sz="quarter" idx="11"/>
          </p:nvPr>
        </p:nvSpPr>
        <p:spPr/>
        <p:txBody>
          <a:bodyPr/>
          <a:lstStyle/>
          <a:p>
            <a:r>
              <a:rPr lang="en-IN" smtClean="0"/>
              <a:t>Decoding Personality Types by Saumil Shah</a:t>
            </a:r>
            <a:endParaRPr lang="en-US"/>
          </a:p>
        </p:txBody>
      </p:sp>
      <p:sp>
        <p:nvSpPr>
          <p:cNvPr id="5" name="Date Placeholder 4"/>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409374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471733"/>
            <a:ext cx="2390775" cy="19145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167" y="2357434"/>
            <a:ext cx="2143125" cy="2143125"/>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IN" smtClean="0"/>
              <a:t>Decoding Personality Types by Saumil Shah</a:t>
            </a:r>
            <a:endParaRPr lang="en-US"/>
          </a:p>
        </p:txBody>
      </p:sp>
      <p:sp>
        <p:nvSpPr>
          <p:cNvPr id="6" name="Date Placeholder 5"/>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150161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90600"/>
            <a:ext cx="6096000" cy="4876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Footer Placeholder 2"/>
          <p:cNvSpPr>
            <a:spLocks noGrp="1"/>
          </p:cNvSpPr>
          <p:nvPr>
            <p:ph type="ftr" sz="quarter" idx="11"/>
          </p:nvPr>
        </p:nvSpPr>
        <p:spPr/>
        <p:txBody>
          <a:bodyPr/>
          <a:lstStyle/>
          <a:p>
            <a:r>
              <a:rPr lang="en-IN" smtClean="0"/>
              <a:t>Decoding Personality Types by Saumil Shah</a:t>
            </a:r>
            <a:endParaRPr lang="en-US"/>
          </a:p>
        </p:txBody>
      </p:sp>
      <p:sp>
        <p:nvSpPr>
          <p:cNvPr id="4" name="Date Placeholder 3"/>
          <p:cNvSpPr>
            <a:spLocks noGrp="1"/>
          </p:cNvSpPr>
          <p:nvPr>
            <p:ph type="dt" sz="half" idx="10"/>
          </p:nvPr>
        </p:nvSpPr>
        <p:spPr/>
        <p:txBody>
          <a:bodyPr/>
          <a:lstStyle/>
          <a:p>
            <a:r>
              <a:rPr lang="en-US" smtClean="0"/>
              <a:t>5/23/2019</a:t>
            </a:r>
            <a:endParaRPr lang="en-US"/>
          </a:p>
        </p:txBody>
      </p:sp>
    </p:spTree>
    <p:extLst>
      <p:ext uri="{BB962C8B-B14F-4D97-AF65-F5344CB8AC3E}">
        <p14:creationId xmlns:p14="http://schemas.microsoft.com/office/powerpoint/2010/main" val="241481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TotalTime>
  <Words>1187</Words>
  <Application>Microsoft Office PowerPoint</Application>
  <PresentationFormat>On-screen Show (4:3)</PresentationFormat>
  <Paragraphs>299</Paragraphs>
  <Slides>45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0" baseType="lpstr">
      <vt:lpstr>Arial</vt:lpstr>
      <vt:lpstr>Calibri</vt:lpstr>
      <vt:lpstr>Mangal</vt:lpstr>
      <vt:lpstr>Office Theme</vt:lpstr>
      <vt:lpstr>Worksheet</vt:lpstr>
      <vt:lpstr>Staff Development Cell  Welcomes  You</vt:lpstr>
      <vt:lpstr>Expectations</vt:lpstr>
      <vt:lpstr>Cross your Arms</vt:lpstr>
      <vt:lpstr>Natural Mental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to Decode the Personality Types ?</vt:lpstr>
      <vt:lpstr>Know yourself better Better understand others Work in teams Career development</vt:lpstr>
      <vt:lpstr>MBTI:  Based on Carl Jung’s theory  Swiss psychoanalyst  Katherine Briggs and Isabelle Briggs Myers, a mother and daughter, integrated his work with their research and developed this very sophisticated and useful tool, Now the most widely used personality indicator in the world.   In World War II, MBTI was used to help career placement of women while men were off fighting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down what you feel you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Decode your Personality Type</vt:lpstr>
      <vt:lpstr>Know WHO you are ?</vt:lpstr>
      <vt:lpstr>Let’s Validate your Personality Type</vt:lpstr>
      <vt:lpstr>Let’s Re-Validate your Personality Type</vt:lpstr>
      <vt:lpstr>PowerPoint Presentation</vt:lpstr>
      <vt:lpstr>PowerPoint Presentation</vt:lpstr>
      <vt:lpstr>PowerPoint Presentation</vt:lpstr>
      <vt:lpstr>PowerPoint Presentation</vt:lpstr>
      <vt:lpstr>PowerPoint Presentation</vt:lpstr>
      <vt:lpstr>Convert Hobby into Passion</vt:lpstr>
      <vt:lpstr>Hunt for the right nest</vt:lpstr>
      <vt:lpstr>https://tinyurl.com/y38hh9xj  https://tinyurl.com/zqnugq2 </vt:lpstr>
      <vt:lpstr>Quiz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those who helped You</dc:title>
  <dc:creator>Saumil</dc:creator>
  <cp:lastModifiedBy>Saumil</cp:lastModifiedBy>
  <cp:revision>161</cp:revision>
  <dcterms:created xsi:type="dcterms:W3CDTF">2006-08-16T00:00:00Z</dcterms:created>
  <dcterms:modified xsi:type="dcterms:W3CDTF">2019-06-12T09:25:00Z</dcterms:modified>
</cp:coreProperties>
</file>